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Bungee Shade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ancing Script" panose="020B0604020202020204" charset="0"/>
      <p:regular r:id="rId31"/>
    </p:embeddedFont>
    <p:embeddedFont>
      <p:font typeface="Dancing Script Bold" panose="020B0604020202020204" charset="0"/>
      <p:regular r:id="rId32"/>
    </p:embeddedFont>
    <p:embeddedFont>
      <p:font typeface="Faustina Regular" panose="020B0604020202020204" charset="0"/>
      <p:regular r:id="rId33"/>
    </p:embeddedFont>
    <p:embeddedFont>
      <p:font typeface="Faustina Regular Bold" panose="020B0604020202020204" charset="0"/>
      <p:regular r:id="rId34"/>
    </p:embeddedFont>
    <p:embeddedFont>
      <p:font typeface="Faustina Regular Bold Italics" panose="020B0604020202020204" charset="0"/>
      <p:regular r:id="rId35"/>
    </p:embeddedFont>
    <p:embeddedFont>
      <p:font typeface="Faustina Regular Italics" panose="020B0604020202020204" charset="0"/>
      <p:regular r:id="rId36"/>
    </p:embeddedFont>
    <p:embeddedFont>
      <p:font typeface="Faustina SemiBold" panose="020B0604020202020204" charset="0"/>
      <p:regular r:id="rId37"/>
    </p:embeddedFont>
    <p:embeddedFont>
      <p:font typeface="Faustina SemiBold Bold" panose="020B0604020202020204" charset="0"/>
      <p:regular r:id="rId38"/>
    </p:embeddedFont>
    <p:embeddedFont>
      <p:font typeface="Faustina SemiBold Italics" panose="020B0604020202020204" charset="0"/>
      <p:regular r:id="rId39"/>
    </p:embeddedFont>
    <p:embeddedFont>
      <p:font typeface="Georgia Pro Black" panose="02040A02050405020203" pitchFamily="18" charset="0"/>
      <p:bold r:id="rId40"/>
      <p:boldItalic r:id="rId41"/>
    </p:embeddedFont>
    <p:embeddedFont>
      <p:font typeface="Linux Biolinum" panose="020B0604020202020204" charset="0"/>
      <p:regular r:id="rId42"/>
    </p:embeddedFont>
    <p:embeddedFont>
      <p:font typeface="Montserrat Bold Italics" panose="020B0604020202020204" charset="0"/>
      <p:regular r:id="rId43"/>
    </p:embeddedFont>
    <p:embeddedFont>
      <p:font typeface="Open Sauce" panose="020B0604020202020204" charset="0"/>
      <p:regular r:id="rId44"/>
    </p:embeddedFont>
    <p:embeddedFont>
      <p:font typeface="Open Sauce Light Bold" panose="020B0604020202020204" charset="0"/>
      <p:regular r:id="rId45"/>
    </p:embeddedFont>
    <p:embeddedFont>
      <p:font typeface="Poppins Medium" panose="020B0604020202020204" charset="0"/>
      <p:regular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Roboto Bold" panose="02000000000000000000" pitchFamily="2" charset="0"/>
      <p:regular r:id="rId51"/>
      <p:bold r:id="rId52"/>
    </p:embeddedFont>
    <p:embeddedFont>
      <p:font typeface="RoxboroughCF Bold Bold" panose="020B0604020202020204" charset="0"/>
      <p:regular r:id="rId53"/>
    </p:embeddedFont>
    <p:embeddedFont>
      <p:font typeface="Saira Thin" panose="020B0604020202020204" charset="0"/>
      <p:regular r:id="rId54"/>
    </p:embeddedFont>
    <p:embeddedFont>
      <p:font typeface="TAN Aegean" panose="020B0604020202020204" charset="0"/>
      <p:regular r:id="rId55"/>
    </p:embeddedFont>
    <p:embeddedFont>
      <p:font typeface="True Typewriter" panose="020B0604020202020204" charset="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1D9"/>
    <a:srgbClr val="FFB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6C65E-320A-3084-FD7E-A6F79F5FFA82}" v="12" dt="2021-06-14T08:43:07.121"/>
    <p1510:client id="{0C7A0EAB-4F15-E7B7-68E4-05D44DB3CF4D}" v="138" dt="2021-06-14T07:17:34.306"/>
    <p1510:client id="{18E99040-FDDC-4BC3-7560-1C7B1618E609}" v="30" dt="2021-06-14T08:18:31.706"/>
    <p1510:client id="{24CFBACF-5788-0D53-209B-D66AAD3DC93F}" v="45" dt="2021-06-14T08:39:07.065"/>
    <p1510:client id="{29550354-72C0-4B32-B156-7DABC443E541}" v="1071" dt="2021-06-13T19:02:20.432"/>
    <p1510:client id="{44C05FA2-2C7C-24C7-D558-B35D11336E4F}" v="6" dt="2021-06-14T08:40:16.731"/>
    <p1510:client id="{65EC6C91-A277-CA52-3B22-C941B1DEE482}" v="67" dt="2021-06-14T07:32:48.860"/>
    <p1510:client id="{D12249D9-A148-D942-163D-F68B3BFEE2D4}" v="306" dt="2021-06-14T06:28:48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font" Target="fonts/font3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font" Target="fonts/font31.fntdata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1.svg"/><Relationship Id="rId7" Type="http://schemas.openxmlformats.org/officeDocument/2006/relationships/image" Target="../media/image56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3" Type="http://schemas.openxmlformats.org/officeDocument/2006/relationships/image" Target="../media/image61.sv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10.pn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4.svg"/><Relationship Id="rId7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10" Type="http://schemas.openxmlformats.org/officeDocument/2006/relationships/image" Target="../media/image74.svg"/><Relationship Id="rId4" Type="http://schemas.openxmlformats.org/officeDocument/2006/relationships/image" Target="../media/image1.png"/><Relationship Id="rId9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77.png"/><Relationship Id="rId3" Type="http://schemas.openxmlformats.org/officeDocument/2006/relationships/image" Target="../media/image2.svg"/><Relationship Id="rId7" Type="http://schemas.openxmlformats.org/officeDocument/2006/relationships/image" Target="../media/image31.svg"/><Relationship Id="rId12" Type="http://schemas.openxmlformats.org/officeDocument/2006/relationships/image" Target="../media/image76.svg"/><Relationship Id="rId2" Type="http://schemas.openxmlformats.org/officeDocument/2006/relationships/image" Target="../media/image1.png"/><Relationship Id="rId16" Type="http://schemas.openxmlformats.org/officeDocument/2006/relationships/image" Target="../media/image8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75.png"/><Relationship Id="rId5" Type="http://schemas.openxmlformats.org/officeDocument/2006/relationships/image" Target="../media/image4.svg"/><Relationship Id="rId15" Type="http://schemas.openxmlformats.org/officeDocument/2006/relationships/image" Target="../media/image79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26.svg"/><Relationship Id="rId14" Type="http://schemas.openxmlformats.org/officeDocument/2006/relationships/image" Target="../media/image7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Relationship Id="rId9" Type="http://schemas.openxmlformats.org/officeDocument/2006/relationships/image" Target="../media/image8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12" Type="http://schemas.openxmlformats.org/officeDocument/2006/relationships/image" Target="../media/image93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2.png"/><Relationship Id="rId5" Type="http://schemas.openxmlformats.org/officeDocument/2006/relationships/image" Target="../media/image89.svg"/><Relationship Id="rId10" Type="http://schemas.openxmlformats.org/officeDocument/2006/relationships/image" Target="../media/image10.png"/><Relationship Id="rId4" Type="http://schemas.openxmlformats.org/officeDocument/2006/relationships/image" Target="../media/image88.png"/><Relationship Id="rId9" Type="http://schemas.openxmlformats.org/officeDocument/2006/relationships/image" Target="../media/image9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7" Type="http://schemas.openxmlformats.org/officeDocument/2006/relationships/image" Target="../media/image99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10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0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7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7" Type="http://schemas.openxmlformats.org/officeDocument/2006/relationships/image" Target="../media/image119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odoanh2001/CS112.L21.KHMT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12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2.sv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sv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9.png"/><Relationship Id="rId3" Type="http://schemas.openxmlformats.org/officeDocument/2006/relationships/image" Target="../media/image36.svg"/><Relationship Id="rId7" Type="http://schemas.openxmlformats.org/officeDocument/2006/relationships/image" Target="../media/image4.svg"/><Relationship Id="rId12" Type="http://schemas.openxmlformats.org/officeDocument/2006/relationships/image" Target="../media/image38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7.png"/><Relationship Id="rId5" Type="http://schemas.openxmlformats.org/officeDocument/2006/relationships/image" Target="../media/image2.svg"/><Relationship Id="rId15" Type="http://schemas.openxmlformats.org/officeDocument/2006/relationships/image" Target="../media/image41.sv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26.sv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3" Type="http://schemas.openxmlformats.org/officeDocument/2006/relationships/image" Target="../media/image24.sv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1.png"/><Relationship Id="rId5" Type="http://schemas.openxmlformats.org/officeDocument/2006/relationships/image" Target="../media/image2.svg"/><Relationship Id="rId10" Type="http://schemas.openxmlformats.org/officeDocument/2006/relationships/image" Target="../media/image50.svg"/><Relationship Id="rId4" Type="http://schemas.openxmlformats.org/officeDocument/2006/relationships/image" Target="../media/image1.pn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1.svg"/><Relationship Id="rId7" Type="http://schemas.openxmlformats.org/officeDocument/2006/relationships/image" Target="../media/image56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26.svg"/><Relationship Id="rId10" Type="http://schemas.openxmlformats.org/officeDocument/2006/relationships/image" Target="../media/image58.svg"/><Relationship Id="rId4" Type="http://schemas.openxmlformats.org/officeDocument/2006/relationships/image" Target="../media/image25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94373">
            <a:off x="10735860" y="-5235771"/>
            <a:ext cx="11026270" cy="104715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4309406">
            <a:off x="-3505042" y="7369387"/>
            <a:ext cx="7779356" cy="738797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832630" y="3195323"/>
            <a:ext cx="2910740" cy="222671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21741" y="4068340"/>
            <a:ext cx="8534995" cy="97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6"/>
              </a:lnSpc>
            </a:pPr>
            <a:r>
              <a:rPr lang="en-US" sz="7445">
                <a:solidFill>
                  <a:srgbClr val="C19322"/>
                </a:solidFill>
                <a:latin typeface="RoxboroughCF Bold Bold"/>
              </a:rPr>
              <a:t>BACKTRACKING</a:t>
            </a:r>
          </a:p>
        </p:txBody>
      </p:sp>
      <p:sp>
        <p:nvSpPr>
          <p:cNvPr id="6" name="TextBox 6"/>
          <p:cNvSpPr txBox="1"/>
          <p:nvPr/>
        </p:nvSpPr>
        <p:spPr>
          <a:xfrm rot="-179311">
            <a:off x="8748745" y="5023155"/>
            <a:ext cx="8877980" cy="1582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23"/>
              </a:lnSpc>
            </a:pPr>
            <a:r>
              <a:rPr lang="en-US" sz="8799" spc="175">
                <a:solidFill>
                  <a:srgbClr val="000000"/>
                </a:solidFill>
                <a:latin typeface="Dancing Script"/>
              </a:rPr>
              <a:t>thuật toán quay lui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944915" y="7167464"/>
            <a:ext cx="2780991" cy="600441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693031" y="2203146"/>
            <a:ext cx="5759538" cy="5899758"/>
            <a:chOff x="0" y="0"/>
            <a:chExt cx="2086610" cy="2137410"/>
          </a:xfrm>
        </p:grpSpPr>
        <p:sp>
          <p:nvSpPr>
            <p:cNvPr id="9" name="Freeform 9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10"/>
              <a:stretch>
                <a:fillRect l="121" t="-14" r="-84624" b="-20101"/>
              </a:stretch>
            </a:blip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3891661" y="0"/>
            <a:ext cx="4396339" cy="12201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922645" flipH="1">
            <a:off x="16188473" y="9561862"/>
            <a:ext cx="2590640" cy="144752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372530">
            <a:off x="-1450230" y="2448155"/>
            <a:ext cx="2900460" cy="22188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5037633" y="2797950"/>
            <a:ext cx="2390094" cy="5311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5037633" y="5143500"/>
            <a:ext cx="2390094" cy="53113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828249" y="891857"/>
            <a:ext cx="10459751" cy="117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509"/>
              </a:lnSpc>
            </a:pPr>
            <a:r>
              <a:rPr lang="en-US" sz="7314">
                <a:solidFill>
                  <a:srgbClr val="000000"/>
                </a:solidFill>
                <a:latin typeface="Dancing Script Bold"/>
              </a:rPr>
              <a:t>Quay lui tìm mọi giải pháp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5037633" y="9242081"/>
            <a:ext cx="2390094" cy="53113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340041" y="0"/>
            <a:ext cx="3947959" cy="1095689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 rot="-5400000">
            <a:off x="1820330" y="6541622"/>
            <a:ext cx="6444131" cy="0"/>
          </a:xfrm>
          <a:prstGeom prst="line">
            <a:avLst/>
          </a:prstGeom>
          <a:ln w="19050" cap="rnd">
            <a:solidFill>
              <a:srgbClr val="B76E2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9"/>
          <a:srcRect l="872" t="-3868" r="35610" b="4062"/>
          <a:stretch/>
        </p:blipFill>
        <p:spPr>
          <a:xfrm>
            <a:off x="0" y="3555929"/>
            <a:ext cx="5213463" cy="613103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828249" y="2473149"/>
            <a:ext cx="9929664" cy="2168863"/>
            <a:chOff x="0" y="0"/>
            <a:chExt cx="13239552" cy="289181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98222"/>
              <a:ext cx="13239552" cy="2093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1" lvl="1" indent="-291466">
                <a:lnSpc>
                  <a:spcPts val="432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474747"/>
                  </a:solidFill>
                  <a:latin typeface="Faustina Regular"/>
                </a:rPr>
                <a:t>Trường hợp  hiện tại đang xét là hợp lệ, thêm nó vào </a:t>
              </a:r>
              <a:r>
                <a:rPr lang="en-US" sz="2700" spc="54">
                  <a:solidFill>
                    <a:srgbClr val="FF1616"/>
                  </a:solidFill>
                  <a:latin typeface="Faustina Regular"/>
                </a:rPr>
                <a:t>danh sách các giải pháp.</a:t>
              </a:r>
            </a:p>
            <a:p>
              <a:pPr marL="582931" lvl="1" indent="-291466">
                <a:lnSpc>
                  <a:spcPts val="432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474747"/>
                  </a:solidFill>
                  <a:latin typeface="Faustina Regular"/>
                </a:rPr>
                <a:t>Không làm gì cả hoặc trả về.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13239552" cy="57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79"/>
                </a:lnSpc>
              </a:pPr>
              <a:r>
                <a:rPr lang="en-US" sz="2900" spc="379">
                  <a:solidFill>
                    <a:srgbClr val="B76E22"/>
                  </a:solidFill>
                  <a:latin typeface="Faustina SemiBold Bold"/>
                </a:rPr>
                <a:t>Nếu không còn trường hợp nào để xét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03211" y="1162050"/>
            <a:ext cx="5424517" cy="84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317"/>
              </a:lnSpc>
            </a:pPr>
            <a:r>
              <a:rPr lang="en-US" sz="6445">
                <a:solidFill>
                  <a:srgbClr val="B76E22"/>
                </a:solidFill>
                <a:latin typeface="Faustina Regular Italics"/>
              </a:rPr>
              <a:t>?Mã giả 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6091" y="863917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10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828249" y="4934794"/>
            <a:ext cx="9929664" cy="3588088"/>
            <a:chOff x="0" y="0"/>
            <a:chExt cx="13239552" cy="478411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966622"/>
              <a:ext cx="13239552" cy="2817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1" lvl="1" indent="-291466">
                <a:lnSpc>
                  <a:spcPts val="432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FF1616"/>
                  </a:solidFill>
                  <a:latin typeface="Faustina Regular Bold"/>
                </a:rPr>
                <a:t>Chọn C.</a:t>
              </a:r>
            </a:p>
            <a:p>
              <a:pPr marL="582932" lvl="1" indent="-291466">
                <a:lnSpc>
                  <a:spcPts val="432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FF1616"/>
                  </a:solidFill>
                  <a:latin typeface="Faustina Regular Bold"/>
                </a:rPr>
                <a:t>Dò tiếp</a:t>
              </a:r>
              <a:r>
                <a:rPr lang="en-US" sz="2700" spc="54">
                  <a:solidFill>
                    <a:srgbClr val="474747"/>
                  </a:solidFill>
                  <a:latin typeface="Faustina Regular Bold"/>
                </a:rPr>
                <a:t> những quyết định có thể còn lại tuân theo C. </a:t>
              </a:r>
              <a:r>
                <a:rPr lang="en-US" sz="2700" spc="54">
                  <a:solidFill>
                    <a:srgbClr val="FF1616"/>
                  </a:solidFill>
                  <a:latin typeface="Faustina Regular Bold"/>
                </a:rPr>
                <a:t>Lưu vết các giải pháp.</a:t>
              </a:r>
            </a:p>
            <a:p>
              <a:pPr marL="582931" lvl="1" indent="-291466">
                <a:lnSpc>
                  <a:spcPts val="432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FF1616"/>
                  </a:solidFill>
                  <a:latin typeface="Faustina Regular Bold"/>
                </a:rPr>
                <a:t>Bỏ chọn C</a:t>
              </a:r>
              <a:r>
                <a:rPr lang="en-US" sz="2700" spc="54">
                  <a:solidFill>
                    <a:srgbClr val="474747"/>
                  </a:solidFill>
                  <a:latin typeface="Faustina Regular Bold"/>
                </a:rPr>
                <a:t> bằng cách đưa các thông số về trạng thái ban đầu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13239552" cy="174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r>
                <a:rPr lang="en-US" sz="2900" spc="379">
                  <a:solidFill>
                    <a:srgbClr val="B76E22"/>
                  </a:solidFill>
                  <a:latin typeface="Faustina SemiBold Bold"/>
                </a:rPr>
                <a:t>Ngược lại: giải quyết trường hợp hiện tại và phần còn lại giải quyết bằng đệ quy. </a:t>
              </a:r>
            </a:p>
            <a:p>
              <a:pPr>
                <a:lnSpc>
                  <a:spcPts val="3479"/>
                </a:lnSpc>
              </a:pPr>
              <a:r>
                <a:rPr lang="en-US" sz="2900" spc="379">
                  <a:solidFill>
                    <a:srgbClr val="B76E22"/>
                  </a:solidFill>
                  <a:latin typeface="Faustina SemiBold"/>
                </a:rPr>
                <a:t>Với mỗi lựa chọn </a:t>
              </a:r>
              <a:r>
                <a:rPr lang="en-US" sz="2900" spc="379">
                  <a:solidFill>
                    <a:srgbClr val="B76E22"/>
                  </a:solidFill>
                  <a:latin typeface="Faustina SemiBold Bold"/>
                </a:rPr>
                <a:t>C</a:t>
              </a:r>
              <a:r>
                <a:rPr lang="en-US" sz="2900" spc="379">
                  <a:solidFill>
                    <a:srgbClr val="B76E22"/>
                  </a:solidFill>
                  <a:latin typeface="Faustina SemiBold"/>
                </a:rPr>
                <a:t> hợp lệ cho trường này.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828249" y="9079022"/>
            <a:ext cx="10106118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9"/>
              </a:lnSpc>
            </a:pPr>
            <a:r>
              <a:rPr lang="en-US" sz="2900" spc="379">
                <a:solidFill>
                  <a:srgbClr val="B76E22"/>
                </a:solidFill>
                <a:latin typeface="Faustina SemiBold Bold"/>
              </a:rPr>
              <a:t>Trả vể danh sách các giải  pháp tìm thấy bởi việc gọi đệ quy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3473533" y="4790035"/>
            <a:ext cx="8917481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346201" y="345217"/>
            <a:ext cx="17595597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-4099869" y="4793180"/>
            <a:ext cx="8911190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5400000">
            <a:off x="3664578" y="5301821"/>
            <a:ext cx="9941783" cy="0"/>
          </a:xfrm>
          <a:prstGeom prst="line">
            <a:avLst/>
          </a:prstGeom>
          <a:ln w="28575" cap="rnd">
            <a:solidFill>
              <a:srgbClr val="262541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-140316" y="9258300"/>
            <a:ext cx="18502942" cy="1177506"/>
            <a:chOff x="0" y="0"/>
            <a:chExt cx="6259020" cy="3983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59020" cy="398317"/>
            </a:xfrm>
            <a:custGeom>
              <a:avLst/>
              <a:gdLst/>
              <a:ahLst/>
              <a:cxnLst/>
              <a:rect l="l" t="t" r="r" b="b"/>
              <a:pathLst>
                <a:path w="6259020" h="398317">
                  <a:moveTo>
                    <a:pt x="0" y="0"/>
                  </a:moveTo>
                  <a:lnTo>
                    <a:pt x="6259020" y="0"/>
                  </a:lnTo>
                  <a:lnTo>
                    <a:pt x="6259020" y="398317"/>
                  </a:lnTo>
                  <a:lnTo>
                    <a:pt x="0" y="398317"/>
                  </a:lnTo>
                  <a:close/>
                </a:path>
              </a:pathLst>
            </a:custGeom>
            <a:solidFill>
              <a:srgbClr val="C1932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0"/>
            <a:ext cx="1494587" cy="1669288"/>
            <a:chOff x="0" y="0"/>
            <a:chExt cx="2354580" cy="26298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53310" cy="2629804"/>
            </a:xfrm>
            <a:custGeom>
              <a:avLst/>
              <a:gdLst/>
              <a:ahLst/>
              <a:cxnLst/>
              <a:rect l="l" t="t" r="r" b="b"/>
              <a:pathLst>
                <a:path w="2353310" h="2629804">
                  <a:moveTo>
                    <a:pt x="784860" y="2562494"/>
                  </a:moveTo>
                  <a:cubicBezTo>
                    <a:pt x="905510" y="2603134"/>
                    <a:pt x="1042670" y="2629804"/>
                    <a:pt x="1177290" y="2629804"/>
                  </a:cubicBezTo>
                  <a:cubicBezTo>
                    <a:pt x="1311910" y="2629804"/>
                    <a:pt x="1441450" y="2606944"/>
                    <a:pt x="1560830" y="2566304"/>
                  </a:cubicBezTo>
                  <a:cubicBezTo>
                    <a:pt x="1563370" y="2565034"/>
                    <a:pt x="1565910" y="2565034"/>
                    <a:pt x="1568450" y="2563764"/>
                  </a:cubicBezTo>
                  <a:cubicBezTo>
                    <a:pt x="2016760" y="2401204"/>
                    <a:pt x="2346960" y="1971944"/>
                    <a:pt x="2353310" y="147103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469944"/>
                  </a:lnTo>
                  <a:cubicBezTo>
                    <a:pt x="6350" y="1974484"/>
                    <a:pt x="331470" y="2403744"/>
                    <a:pt x="784860" y="2562494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273054" y="5934988"/>
            <a:ext cx="1418911" cy="141891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423097" y="5934988"/>
            <a:ext cx="1418911" cy="141891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661613" y="5934988"/>
            <a:ext cx="1418911" cy="141891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649641" y="5934988"/>
            <a:ext cx="1418911" cy="1418911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9476327" y="1044733"/>
            <a:ext cx="1798129" cy="1798129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E4D8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974789" y="364267"/>
            <a:ext cx="3947959" cy="109568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574119" y="6247226"/>
            <a:ext cx="774573" cy="79443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726712" y="6247226"/>
            <a:ext cx="811683" cy="79443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054678" y="6247226"/>
            <a:ext cx="733859" cy="79443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963900" y="6247226"/>
            <a:ext cx="819004" cy="79443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81807" y="1846928"/>
            <a:ext cx="7588350" cy="6791573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514498" y="1856453"/>
            <a:ext cx="7636640" cy="187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056"/>
              </a:lnSpc>
            </a:pPr>
            <a:r>
              <a:rPr lang="en-US" sz="7200">
                <a:solidFill>
                  <a:srgbClr val="004AAD"/>
                </a:solidFill>
                <a:latin typeface="Bungee Shade"/>
              </a:rPr>
              <a:t>3. MÔ HÌNH QUAY LUI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1807" y="9612630"/>
            <a:ext cx="5294386" cy="32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 i="1">
                <a:solidFill>
                  <a:schemeClr val="bg1"/>
                </a:solidFill>
                <a:latin typeface="Faustina SemiBold"/>
              </a:rPr>
              <a:t>MÔ HÌNH QUAY LUI</a:t>
            </a:r>
            <a:endParaRPr lang="vi-VN" i="1">
              <a:solidFill>
                <a:schemeClr val="bg1"/>
              </a:solidFill>
              <a:latin typeface="Faustina Semi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421607" y="9612630"/>
            <a:ext cx="3084586" cy="32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endParaRPr lang="en-US" sz="2100">
              <a:solidFill>
                <a:srgbClr val="FDF8F1"/>
              </a:solidFill>
              <a:latin typeface="Montserrat Bold Itali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087553" y="7633122"/>
            <a:ext cx="1747706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96">
                <a:solidFill>
                  <a:srgbClr val="262541"/>
                </a:solidFill>
                <a:latin typeface="Faustina SemiBold Italics"/>
              </a:rPr>
              <a:t>Trường hợp chọn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6862" y="520858"/>
            <a:ext cx="127826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>
                <a:solidFill>
                  <a:srgbClr val="FFFFFF"/>
                </a:solidFill>
                <a:latin typeface="TAN Aegean"/>
              </a:rPr>
              <a:t>11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91965" y="4090035"/>
            <a:ext cx="6376587" cy="10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2700" spc="27">
                <a:solidFill>
                  <a:srgbClr val="000000"/>
                </a:solidFill>
                <a:latin typeface="Faustina SemiBold"/>
              </a:rPr>
              <a:t>Các câu hỏi cần được nghĩ đến ngay khi tiến hành xây dựng mô hình quay lui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129178" y="7633122"/>
            <a:ext cx="200674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96">
                <a:solidFill>
                  <a:srgbClr val="262541"/>
                </a:solidFill>
                <a:latin typeface="Faustina SemiBold Italics"/>
              </a:rPr>
              <a:t>Trường hợp</a:t>
            </a:r>
          </a:p>
          <a:p>
            <a:pPr algn="ctr">
              <a:lnSpc>
                <a:spcPts val="2879"/>
              </a:lnSpc>
            </a:pPr>
            <a:r>
              <a:rPr lang="en-US" sz="2400" spc="96">
                <a:solidFill>
                  <a:srgbClr val="262541"/>
                </a:solidFill>
                <a:latin typeface="Faustina SemiBold Italics"/>
              </a:rPr>
              <a:t>dò kiếm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332818" y="7633122"/>
            <a:ext cx="207650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96">
                <a:solidFill>
                  <a:srgbClr val="262541"/>
                </a:solidFill>
                <a:latin typeface="Faustina SemiBold Italics"/>
              </a:rPr>
              <a:t>Trường hợp</a:t>
            </a:r>
          </a:p>
          <a:p>
            <a:pPr algn="ctr">
              <a:lnSpc>
                <a:spcPts val="2879"/>
              </a:lnSpc>
            </a:pPr>
            <a:r>
              <a:rPr lang="en-US" sz="2400" spc="96">
                <a:solidFill>
                  <a:srgbClr val="262541"/>
                </a:solidFill>
                <a:latin typeface="Faustina SemiBold Italics"/>
              </a:rPr>
              <a:t>bỏ chọn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88831" y="7633122"/>
            <a:ext cx="1940532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96">
                <a:solidFill>
                  <a:srgbClr val="262541"/>
                </a:solidFill>
                <a:latin typeface="Faustina SemiBold Italics"/>
              </a:rPr>
              <a:t>Trường hợp</a:t>
            </a:r>
          </a:p>
          <a:p>
            <a:pPr algn="ctr">
              <a:lnSpc>
                <a:spcPts val="2879"/>
              </a:lnSpc>
            </a:pPr>
            <a:r>
              <a:rPr lang="en-US" sz="2400" spc="96">
                <a:solidFill>
                  <a:srgbClr val="262541"/>
                </a:solidFill>
                <a:latin typeface="Faustina SemiBold Italics"/>
              </a:rPr>
              <a:t>cơ sở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601210">
            <a:off x="11418668" y="-6710686"/>
            <a:ext cx="11026270" cy="104715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34752">
            <a:off x="-7318048" y="6506437"/>
            <a:ext cx="9877883" cy="9380931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-5400000">
            <a:off x="7633062" y="7193266"/>
            <a:ext cx="3031401" cy="0"/>
          </a:xfrm>
          <a:prstGeom prst="line">
            <a:avLst/>
          </a:prstGeom>
          <a:ln w="9525" cap="rnd">
            <a:solidFill>
              <a:srgbClr val="B76E2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9356035" y="891857"/>
            <a:ext cx="10459751" cy="117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509"/>
              </a:lnSpc>
            </a:pPr>
            <a:r>
              <a:rPr lang="en-US" sz="7314">
                <a:solidFill>
                  <a:srgbClr val="000000"/>
                </a:solidFill>
                <a:latin typeface="Dancing Script Bold"/>
              </a:rPr>
              <a:t>CHỌN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340041" y="0"/>
            <a:ext cx="3947959" cy="109568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639927" y="3636710"/>
            <a:ext cx="2871166" cy="294478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1814351" y="3636710"/>
            <a:ext cx="2944785" cy="294478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641685" y="7570729"/>
            <a:ext cx="7290119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999" spc="392">
                <a:solidFill>
                  <a:srgbClr val="B76E22"/>
                </a:solidFill>
                <a:latin typeface="Faustina SemiBold Bold"/>
              </a:rPr>
              <a:t>XEM XÉT CÓ CẦN </a:t>
            </a:r>
          </a:p>
          <a:p>
            <a:pPr algn="ctr">
              <a:lnSpc>
                <a:spcPts val="3599"/>
              </a:lnSpc>
            </a:pPr>
            <a:r>
              <a:rPr lang="en-US" sz="2999" spc="392">
                <a:solidFill>
                  <a:srgbClr val="B76E22"/>
                </a:solidFill>
                <a:latin typeface="Faustina SemiBold Bold"/>
              </a:rPr>
              <a:t>VÒNG LẶP FOR KHÔNG?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2715" y="7342129"/>
            <a:ext cx="728559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393">
                <a:solidFill>
                  <a:srgbClr val="B76E22"/>
                </a:solidFill>
                <a:latin typeface="Faustina SemiBold"/>
              </a:rPr>
              <a:t>XÁC ĐỊNH SẼ CẦN DUYỆT QUA NHỮNG GÌ VÀ CÁCH XÁC ĐỊNH LỰA CHỌN SAU MỖI LẦN DUYỆT.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6091" y="863918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12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42724" y="1162050"/>
            <a:ext cx="5424517" cy="84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17"/>
              </a:lnSpc>
            </a:pPr>
            <a:r>
              <a:rPr lang="en-US" sz="6445">
                <a:solidFill>
                  <a:srgbClr val="B76E22"/>
                </a:solidFill>
                <a:latin typeface="Faustina Regular Italics"/>
              </a:rPr>
              <a:t>TRƯỜNG HỢP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3708">
            <a:off x="-4594247" y="-7166286"/>
            <a:ext cx="9877883" cy="93809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761110">
            <a:off x="11970659" y="6960666"/>
            <a:ext cx="11026270" cy="1047154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922645" flipH="1">
            <a:off x="16188473" y="9561862"/>
            <a:ext cx="2590640" cy="14475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372530">
            <a:off x="-1450230" y="1810828"/>
            <a:ext cx="2900460" cy="221885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356035" y="891857"/>
            <a:ext cx="10459751" cy="117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509"/>
              </a:lnSpc>
            </a:pPr>
            <a:r>
              <a:rPr lang="en-US" sz="7314">
                <a:solidFill>
                  <a:srgbClr val="000000"/>
                </a:solidFill>
                <a:latin typeface="Dancing Script Bold"/>
              </a:rPr>
              <a:t>DÒ KIẾM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340041" y="0"/>
            <a:ext cx="3947959" cy="109568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569160" y="3486441"/>
            <a:ext cx="2039465" cy="203946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336302" y="3486441"/>
            <a:ext cx="2039465" cy="203946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3566178" y="3486441"/>
            <a:ext cx="2039465" cy="203946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50598" y="5927378"/>
            <a:ext cx="5076587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2999" spc="59">
                <a:solidFill>
                  <a:srgbClr val="474747"/>
                </a:solidFill>
                <a:latin typeface="Faustina Regular"/>
              </a:rPr>
              <a:t>Xác định cách thể hiện một lựa chọn, lưu các lựa chọn trước đó và thay đổi tham số cho lần gọi đệ quy kế tiếp.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04489" y="5927378"/>
            <a:ext cx="4679022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2999" spc="59">
                <a:solidFill>
                  <a:srgbClr val="FF1616"/>
                </a:solidFill>
                <a:latin typeface="Faustina Regular"/>
              </a:rPr>
              <a:t>Xác định cách để hạn chế lựa chọn như thế nào để hợp lệ.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52417" y="5927378"/>
            <a:ext cx="4466987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2999" spc="59">
                <a:solidFill>
                  <a:srgbClr val="474747"/>
                </a:solidFill>
                <a:latin typeface="Faustina Regular"/>
              </a:rPr>
              <a:t>Xác định cách mà ta sẽ dùng giá trị trả về mỗi lần gọi đệ quy.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40734" y="1066800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13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42724" y="1162050"/>
            <a:ext cx="5424517" cy="84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317"/>
              </a:lnSpc>
            </a:pPr>
            <a:r>
              <a:rPr lang="en-US" sz="6445">
                <a:solidFill>
                  <a:srgbClr val="B76E22"/>
                </a:solidFill>
                <a:latin typeface="Faustina Regular Italics"/>
              </a:rPr>
              <a:t>TRƯỜNG HỢP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-2043424" y="-3858818"/>
            <a:ext cx="7256937" cy="69872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 flipH="1">
            <a:off x="15572615" y="-1736148"/>
            <a:ext cx="1691219" cy="46277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18225" y="-267901"/>
            <a:ext cx="3583276" cy="35311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581414" y="0"/>
            <a:ext cx="3706586" cy="102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28700" y="3301234"/>
            <a:ext cx="8115300" cy="541189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975291" y="3611223"/>
            <a:ext cx="6442933" cy="5101902"/>
            <a:chOff x="0" y="0"/>
            <a:chExt cx="8590578" cy="6802536"/>
          </a:xfrm>
        </p:grpSpPr>
        <p:sp>
          <p:nvSpPr>
            <p:cNvPr id="8" name="TextBox 8"/>
            <p:cNvSpPr txBox="1"/>
            <p:nvPr/>
          </p:nvSpPr>
          <p:spPr>
            <a:xfrm>
              <a:off x="0" y="161925"/>
              <a:ext cx="8590578" cy="3178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9000">
                  <a:solidFill>
                    <a:srgbClr val="91612F"/>
                  </a:solidFill>
                  <a:latin typeface="Faustina Regular"/>
                </a:rPr>
                <a:t>TRƯỜNG HỢP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09922"/>
              <a:ext cx="8590578" cy="1107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>
                  <a:solidFill>
                    <a:srgbClr val="D4813E"/>
                  </a:solidFill>
                  <a:latin typeface="Faustina SemiBold"/>
                </a:rPr>
                <a:t>BỎ CHỌN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424586"/>
              <a:ext cx="8590578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91612F"/>
                  </a:solidFill>
                  <a:latin typeface="Faustina Regular"/>
                </a:rPr>
                <a:t>Xác định cách hủy lựa chọn hiện tại để </a:t>
              </a:r>
              <a:r>
                <a:rPr lang="en-US" sz="3000">
                  <a:solidFill>
                    <a:srgbClr val="FF1616"/>
                  </a:solidFill>
                  <a:latin typeface="Faustina Regular Bold"/>
                </a:rPr>
                <a:t>quay lại</a:t>
              </a:r>
              <a:r>
                <a:rPr lang="en-US" sz="3000">
                  <a:solidFill>
                    <a:srgbClr val="91612F"/>
                  </a:solidFill>
                  <a:latin typeface="Faustina Regular"/>
                </a:rPr>
                <a:t> xét tiếp các trường hợp khác.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40734" y="1066800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-1552010" y="7389947"/>
            <a:ext cx="5161420" cy="49695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16635" y="1702648"/>
            <a:ext cx="6794120" cy="68817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-1486691" y="-1275426"/>
            <a:ext cx="4207694" cy="41464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400000" flipH="1">
            <a:off x="15472554" y="-1915107"/>
            <a:ext cx="1691219" cy="46277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581414" y="0"/>
            <a:ext cx="3706586" cy="102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620375" y="2750180"/>
            <a:ext cx="4786640" cy="478664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478214" y="2402280"/>
            <a:ext cx="7477130" cy="6097162"/>
            <a:chOff x="0" y="0"/>
            <a:chExt cx="9969506" cy="8129549"/>
          </a:xfrm>
        </p:grpSpPr>
        <p:sp>
          <p:nvSpPr>
            <p:cNvPr id="9" name="TextBox 9"/>
            <p:cNvSpPr txBox="1"/>
            <p:nvPr/>
          </p:nvSpPr>
          <p:spPr>
            <a:xfrm>
              <a:off x="0" y="161925"/>
              <a:ext cx="9969506" cy="1660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9000">
                  <a:solidFill>
                    <a:srgbClr val="91612F"/>
                  </a:solidFill>
                  <a:latin typeface="Linux Biolinum"/>
                </a:rPr>
                <a:t>TRƯỜNG HỢP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301660"/>
              <a:ext cx="9969506" cy="1097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99"/>
                </a:lnSpc>
              </a:pPr>
              <a:r>
                <a:rPr lang="en-US" sz="4999">
                  <a:solidFill>
                    <a:srgbClr val="D4813E"/>
                  </a:solidFill>
                  <a:latin typeface="Faustina SemiBold"/>
                </a:rPr>
                <a:t>CƠ SỞ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906799"/>
              <a:ext cx="9969506" cy="4222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91612F"/>
                  </a:solidFill>
                  <a:latin typeface="Faustina Regular"/>
                </a:rPr>
                <a:t>Xác định sẽ làm gì trong trường hợp cơ sở nếu đã xét hết các trường hợp.</a:t>
              </a:r>
            </a:p>
            <a:p>
              <a:pPr marL="647700" lvl="1" indent="-323850" algn="just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FF1616"/>
                  </a:solidFill>
                  <a:latin typeface="Faustina Regular"/>
                </a:rPr>
                <a:t>Xem xét tại nhánh lựa chọn đó còn tồn tại trường hợp nào có thể dẫn đến lựa chọn hợp lệ không.</a:t>
              </a:r>
            </a:p>
            <a:p>
              <a:pPr algn="just">
                <a:lnSpc>
                  <a:spcPts val="4200"/>
                </a:lnSpc>
              </a:pPr>
              <a:endParaRPr lang="en-US" sz="3000">
                <a:solidFill>
                  <a:srgbClr val="FF1616"/>
                </a:solidFill>
                <a:latin typeface="Faustina Regular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40734" y="1066800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7090660" y="-2114682"/>
            <a:ext cx="3344956" cy="9675224"/>
            <a:chOff x="0" y="0"/>
            <a:chExt cx="2354580" cy="68105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6810580"/>
            </a:xfrm>
            <a:custGeom>
              <a:avLst/>
              <a:gdLst/>
              <a:ahLst/>
              <a:cxnLst/>
              <a:rect l="l" t="t" r="r" b="b"/>
              <a:pathLst>
                <a:path w="2353310" h="6810580">
                  <a:moveTo>
                    <a:pt x="784860" y="6743270"/>
                  </a:moveTo>
                  <a:cubicBezTo>
                    <a:pt x="905510" y="6783910"/>
                    <a:pt x="1042670" y="6810580"/>
                    <a:pt x="1177290" y="6810580"/>
                  </a:cubicBezTo>
                  <a:cubicBezTo>
                    <a:pt x="1311910" y="6810580"/>
                    <a:pt x="1441450" y="6787720"/>
                    <a:pt x="1560830" y="6747080"/>
                  </a:cubicBezTo>
                  <a:cubicBezTo>
                    <a:pt x="1563370" y="6745810"/>
                    <a:pt x="1565910" y="6745810"/>
                    <a:pt x="1568450" y="6744540"/>
                  </a:cubicBezTo>
                  <a:cubicBezTo>
                    <a:pt x="2016760" y="6581980"/>
                    <a:pt x="2346960" y="6152720"/>
                    <a:pt x="2353310" y="5638942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5634640"/>
                  </a:lnTo>
                  <a:cubicBezTo>
                    <a:pt x="6350" y="6155260"/>
                    <a:pt x="331470" y="6584520"/>
                    <a:pt x="784860" y="6743270"/>
                  </a:cubicBezTo>
                  <a:close/>
                </a:path>
              </a:pathLst>
            </a:custGeom>
            <a:solidFill>
              <a:srgbClr val="B7D7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097938" y="895350"/>
            <a:ext cx="3655175" cy="3655160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5237" r="-45237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153178" y="9258300"/>
            <a:ext cx="18441178" cy="1153054"/>
            <a:chOff x="0" y="0"/>
            <a:chExt cx="6186311" cy="3868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86311" cy="386806"/>
            </a:xfrm>
            <a:custGeom>
              <a:avLst/>
              <a:gdLst/>
              <a:ahLst/>
              <a:cxnLst/>
              <a:rect l="l" t="t" r="r" b="b"/>
              <a:pathLst>
                <a:path w="6186311" h="386806">
                  <a:moveTo>
                    <a:pt x="0" y="0"/>
                  </a:moveTo>
                  <a:lnTo>
                    <a:pt x="6186311" y="0"/>
                  </a:lnTo>
                  <a:lnTo>
                    <a:pt x="6186311" y="386806"/>
                  </a:lnTo>
                  <a:lnTo>
                    <a:pt x="0" y="386806"/>
                  </a:lnTo>
                  <a:close/>
                </a:path>
              </a:pathLst>
            </a:custGeom>
            <a:solidFill>
              <a:srgbClr val="C19322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46201" y="345217"/>
            <a:ext cx="17595597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726893" y="340819"/>
            <a:ext cx="1494587" cy="1652754"/>
            <a:chOff x="0" y="0"/>
            <a:chExt cx="2354580" cy="26037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53310" cy="2603756"/>
            </a:xfrm>
            <a:custGeom>
              <a:avLst/>
              <a:gdLst/>
              <a:ahLst/>
              <a:cxnLst/>
              <a:rect l="l" t="t" r="r" b="b"/>
              <a:pathLst>
                <a:path w="2353310" h="2603756">
                  <a:moveTo>
                    <a:pt x="784860" y="2536446"/>
                  </a:moveTo>
                  <a:cubicBezTo>
                    <a:pt x="905510" y="2577086"/>
                    <a:pt x="1042670" y="2603756"/>
                    <a:pt x="1177290" y="2603756"/>
                  </a:cubicBezTo>
                  <a:cubicBezTo>
                    <a:pt x="1311910" y="2603756"/>
                    <a:pt x="1441450" y="2580896"/>
                    <a:pt x="1560830" y="2540256"/>
                  </a:cubicBezTo>
                  <a:cubicBezTo>
                    <a:pt x="1563370" y="2538986"/>
                    <a:pt x="1565910" y="2538986"/>
                    <a:pt x="1568450" y="2537716"/>
                  </a:cubicBezTo>
                  <a:cubicBezTo>
                    <a:pt x="2016760" y="2375156"/>
                    <a:pt x="2346960" y="1945896"/>
                    <a:pt x="2353310" y="1445062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443996"/>
                  </a:lnTo>
                  <a:cubicBezTo>
                    <a:pt x="6350" y="1948436"/>
                    <a:pt x="331470" y="2377696"/>
                    <a:pt x="784860" y="2536446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365251" y="5319712"/>
            <a:ext cx="17576547" cy="0"/>
          </a:xfrm>
          <a:prstGeom prst="line">
            <a:avLst/>
          </a:prstGeom>
          <a:ln w="28575" cap="rnd">
            <a:solidFill>
              <a:srgbClr val="262541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076325" y="5125544"/>
            <a:ext cx="397861" cy="397861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045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297999" y="5125544"/>
            <a:ext cx="397861" cy="397861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045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4354928" y="3841960"/>
            <a:ext cx="2051649" cy="205164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7E6E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6074447" y="5528715"/>
            <a:ext cx="1316375" cy="131637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F5EF"/>
            </a:solidFill>
          </p:spPr>
        </p:sp>
      </p:grpSp>
      <p:sp>
        <p:nvSpPr>
          <p:cNvPr id="20" name="AutoShape 20"/>
          <p:cNvSpPr/>
          <p:nvPr/>
        </p:nvSpPr>
        <p:spPr>
          <a:xfrm rot="-5400000">
            <a:off x="13473533" y="4790035"/>
            <a:ext cx="8917481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-5400000">
            <a:off x="-4099869" y="4793180"/>
            <a:ext cx="8911190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74789" y="364267"/>
            <a:ext cx="3947959" cy="1095689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270354" y="1508335"/>
            <a:ext cx="6894238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spc="540">
                <a:solidFill>
                  <a:srgbClr val="004AAD"/>
                </a:solidFill>
                <a:latin typeface="Bungee Shade"/>
              </a:rPr>
              <a:t>4. MỘT SỐ BÀI TOÁN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56741" y="9606227"/>
            <a:ext cx="529438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DF8F1"/>
                </a:solidFill>
                <a:latin typeface="Montserrat Bold Italics"/>
              </a:rPr>
              <a:t>MỘT SỐ BÀI TOÁN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5055" y="904875"/>
            <a:ext cx="127826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>
                <a:solidFill>
                  <a:srgbClr val="FFFFFF"/>
                </a:solidFill>
                <a:latin typeface="TAN Aegean"/>
              </a:rPr>
              <a:t>16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6325" y="6012099"/>
            <a:ext cx="594236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6"/>
              </a:lnSpc>
            </a:pPr>
            <a:r>
              <a:rPr lang="en-US" sz="3997">
                <a:solidFill>
                  <a:srgbClr val="262541"/>
                </a:solidFill>
                <a:latin typeface="Faustina SemiBold"/>
              </a:rPr>
              <a:t>LẮC XÍ NGẦU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76325" y="6702215"/>
            <a:ext cx="6773019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0"/>
              </a:lnSpc>
            </a:pPr>
            <a:r>
              <a:rPr lang="en-US" sz="3000" spc="30">
                <a:solidFill>
                  <a:srgbClr val="000000"/>
                </a:solidFill>
                <a:latin typeface="Faustina Regular"/>
              </a:rPr>
              <a:t>Bạn An muốn lắc xí ngầu k lần, mà tổng giá trị các lần lắc bằng một số nguyên n.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297999" y="6012099"/>
            <a:ext cx="594236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6"/>
              </a:lnSpc>
            </a:pPr>
            <a:r>
              <a:rPr lang="en-US" sz="3997">
                <a:solidFill>
                  <a:srgbClr val="262541"/>
                </a:solidFill>
                <a:latin typeface="Faustina SemiBold"/>
              </a:rPr>
              <a:t>VÍ DỤ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97999" y="6702215"/>
            <a:ext cx="6773019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0"/>
              </a:lnSpc>
            </a:pPr>
            <a:r>
              <a:rPr lang="en-US" sz="3000" spc="30">
                <a:solidFill>
                  <a:srgbClr val="000000"/>
                </a:solidFill>
                <a:latin typeface="Faustina Regular"/>
              </a:rPr>
              <a:t>Đầu vào: k = 2, n = 7</a:t>
            </a:r>
          </a:p>
          <a:p>
            <a:pPr>
              <a:lnSpc>
                <a:spcPts val="5100"/>
              </a:lnSpc>
            </a:pPr>
            <a:r>
              <a:rPr lang="en-US" sz="3000" spc="30">
                <a:solidFill>
                  <a:srgbClr val="000000"/>
                </a:solidFill>
                <a:latin typeface="Faustina Regular"/>
              </a:rPr>
              <a:t>Đầu ra: (1,6), (2,5), (3,4), (4,3), (5,2), (6,1).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3216358" y="5047210"/>
            <a:ext cx="9431831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346201" y="345217"/>
            <a:ext cx="17595597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-4278462" y="4971774"/>
            <a:ext cx="9268377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-115738" y="9615488"/>
            <a:ext cx="18519476" cy="803785"/>
            <a:chOff x="0" y="0"/>
            <a:chExt cx="6264613" cy="2718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64613" cy="271897"/>
            </a:xfrm>
            <a:custGeom>
              <a:avLst/>
              <a:gdLst/>
              <a:ahLst/>
              <a:cxnLst/>
              <a:rect l="l" t="t" r="r" b="b"/>
              <a:pathLst>
                <a:path w="6264613" h="271897">
                  <a:moveTo>
                    <a:pt x="0" y="0"/>
                  </a:moveTo>
                  <a:lnTo>
                    <a:pt x="6264613" y="0"/>
                  </a:lnTo>
                  <a:lnTo>
                    <a:pt x="6264613" y="271897"/>
                  </a:lnTo>
                  <a:lnTo>
                    <a:pt x="0" y="271897"/>
                  </a:lnTo>
                  <a:close/>
                </a:path>
              </a:pathLst>
            </a:custGeom>
            <a:solidFill>
              <a:srgbClr val="C1932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2173" y="3273792"/>
            <a:ext cx="6599248" cy="890256"/>
            <a:chOff x="0" y="0"/>
            <a:chExt cx="3859820" cy="520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59820" cy="520700"/>
            </a:xfrm>
            <a:custGeom>
              <a:avLst/>
              <a:gdLst/>
              <a:ahLst/>
              <a:cxnLst/>
              <a:rect l="l" t="t" r="r" b="b"/>
              <a:pathLst>
                <a:path w="3859820" h="520700">
                  <a:moveTo>
                    <a:pt x="3599470" y="520700"/>
                  </a:moveTo>
                  <a:lnTo>
                    <a:pt x="260350" y="520700"/>
                  </a:lnTo>
                  <a:cubicBezTo>
                    <a:pt x="116586" y="520700"/>
                    <a:pt x="0" y="404114"/>
                    <a:pt x="0" y="260350"/>
                  </a:cubicBezTo>
                  <a:lnTo>
                    <a:pt x="0" y="260350"/>
                  </a:lnTo>
                  <a:cubicBezTo>
                    <a:pt x="0" y="116586"/>
                    <a:pt x="116586" y="0"/>
                    <a:pt x="260350" y="0"/>
                  </a:cubicBezTo>
                  <a:lnTo>
                    <a:pt x="3599470" y="0"/>
                  </a:lnTo>
                  <a:cubicBezTo>
                    <a:pt x="3743234" y="0"/>
                    <a:pt x="3859820" y="116586"/>
                    <a:pt x="3859820" y="260350"/>
                  </a:cubicBezTo>
                  <a:lnTo>
                    <a:pt x="3859820" y="260350"/>
                  </a:lnTo>
                  <a:cubicBezTo>
                    <a:pt x="3859820" y="404114"/>
                    <a:pt x="3743234" y="520700"/>
                    <a:pt x="3599470" y="520700"/>
                  </a:cubicBezTo>
                  <a:close/>
                </a:path>
              </a:pathLst>
            </a:custGeom>
            <a:solidFill>
              <a:srgbClr val="EDD1B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3095448"/>
            <a:ext cx="1246945" cy="124694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04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652173" y="1207045"/>
            <a:ext cx="6599248" cy="890256"/>
            <a:chOff x="0" y="0"/>
            <a:chExt cx="3859820" cy="5207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59820" cy="520700"/>
            </a:xfrm>
            <a:custGeom>
              <a:avLst/>
              <a:gdLst/>
              <a:ahLst/>
              <a:cxnLst/>
              <a:rect l="l" t="t" r="r" b="b"/>
              <a:pathLst>
                <a:path w="3859820" h="520700">
                  <a:moveTo>
                    <a:pt x="3599470" y="520700"/>
                  </a:moveTo>
                  <a:lnTo>
                    <a:pt x="260350" y="520700"/>
                  </a:lnTo>
                  <a:cubicBezTo>
                    <a:pt x="116586" y="520700"/>
                    <a:pt x="0" y="404114"/>
                    <a:pt x="0" y="260350"/>
                  </a:cubicBezTo>
                  <a:lnTo>
                    <a:pt x="0" y="260350"/>
                  </a:lnTo>
                  <a:cubicBezTo>
                    <a:pt x="0" y="116586"/>
                    <a:pt x="116586" y="0"/>
                    <a:pt x="260350" y="0"/>
                  </a:cubicBezTo>
                  <a:lnTo>
                    <a:pt x="3599470" y="0"/>
                  </a:lnTo>
                  <a:cubicBezTo>
                    <a:pt x="3743234" y="0"/>
                    <a:pt x="3859820" y="116586"/>
                    <a:pt x="3859820" y="260350"/>
                  </a:cubicBezTo>
                  <a:lnTo>
                    <a:pt x="3859820" y="260350"/>
                  </a:lnTo>
                  <a:cubicBezTo>
                    <a:pt x="3859820" y="404114"/>
                    <a:pt x="3743234" y="520700"/>
                    <a:pt x="3599470" y="520700"/>
                  </a:cubicBezTo>
                  <a:close/>
                </a:path>
              </a:pathLst>
            </a:custGeom>
            <a:solidFill>
              <a:srgbClr val="EDD1BC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28700" y="1028700"/>
            <a:ext cx="1246945" cy="1246945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C7E28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7019" y="3384777"/>
            <a:ext cx="470306" cy="668286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365251" y="2764791"/>
            <a:ext cx="17576547" cy="0"/>
          </a:xfrm>
          <a:prstGeom prst="line">
            <a:avLst/>
          </a:prstGeom>
          <a:ln w="28575" cap="rnd">
            <a:solidFill>
              <a:srgbClr val="262541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14083" y="4342393"/>
            <a:ext cx="14859834" cy="501519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498336" y="1137122"/>
            <a:ext cx="8652802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spc="30">
                <a:solidFill>
                  <a:srgbClr val="FF1616"/>
                </a:solidFill>
                <a:latin typeface="Faustina Regular"/>
              </a:rPr>
              <a:t>In hết mọi trường hợp có thể của k lần lắc.</a:t>
            </a:r>
          </a:p>
          <a:p>
            <a:pPr>
              <a:lnSpc>
                <a:spcPts val="4800"/>
              </a:lnSpc>
            </a:pPr>
            <a:r>
              <a:rPr lang="en-US" sz="3000" spc="30">
                <a:solidFill>
                  <a:srgbClr val="262541"/>
                </a:solidFill>
                <a:latin typeface="Faustina Regular"/>
              </a:rPr>
              <a:t>Ràng buộc điều kiện để lấy những lần thỏa tổng bằng 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446109" y="286540"/>
            <a:ext cx="3476640" cy="96488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82882" y="1207045"/>
            <a:ext cx="862402" cy="84731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56741" y="9772650"/>
            <a:ext cx="529438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FDF8F1"/>
                </a:solidFill>
                <a:latin typeface="Montserrat Bold Italics"/>
              </a:rPr>
              <a:t>MỘT SỐ BÀI TOÁN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421607" y="9772650"/>
            <a:ext cx="308458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FDF8F1"/>
                </a:solidFill>
                <a:latin typeface="Montserrat Bold Italics"/>
              </a:rPr>
              <a:t>LẮC XÌ NGẦU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98336" y="3071220"/>
            <a:ext cx="9272865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sz="3000" u="none" spc="30">
                <a:solidFill>
                  <a:srgbClr val="262541"/>
                </a:solidFill>
                <a:latin typeface="Faustina Regular"/>
              </a:rPr>
              <a:t>Ta thử in hết các trường hợp lắc bằng cách quay lui, </a:t>
            </a:r>
          </a:p>
          <a:p>
            <a:pPr marL="0" lvl="1" indent="0" algn="l">
              <a:lnSpc>
                <a:spcPts val="4800"/>
              </a:lnSpc>
              <a:spcBef>
                <a:spcPct val="0"/>
              </a:spcBef>
            </a:pPr>
            <a:r>
              <a:rPr lang="en-US" sz="3000" u="none" spc="30">
                <a:solidFill>
                  <a:srgbClr val="262541"/>
                </a:solidFill>
                <a:latin typeface="Faustina Regular"/>
              </a:rPr>
              <a:t>ví dụ k = 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00872" y="3504608"/>
            <a:ext cx="563851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6"/>
              </a:lnSpc>
              <a:spcBef>
                <a:spcPct val="0"/>
              </a:spcBef>
            </a:pPr>
            <a:r>
              <a:rPr lang="en-US" sz="2997" u="none">
                <a:solidFill>
                  <a:srgbClr val="262541"/>
                </a:solidFill>
                <a:latin typeface="Faustina Regular"/>
              </a:rPr>
              <a:t>CÂY QUYẾT ĐỊNH CỦA BÀI TOÁN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00872" y="1437860"/>
            <a:ext cx="563851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6"/>
              </a:lnSpc>
            </a:pPr>
            <a:r>
              <a:rPr lang="en-US" sz="2997">
                <a:solidFill>
                  <a:srgbClr val="262541"/>
                </a:solidFill>
                <a:latin typeface="Faustina Regular"/>
              </a:rPr>
              <a:t>CÁCH THỨC TIẾP CẬN BÀI TOÁN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56741" y="597218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17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3294939" y="4968628"/>
            <a:ext cx="9274668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346201" y="345217"/>
            <a:ext cx="17595597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-4278462" y="4971774"/>
            <a:ext cx="9268377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365251" y="6385679"/>
            <a:ext cx="7198938" cy="0"/>
          </a:xfrm>
          <a:prstGeom prst="line">
            <a:avLst/>
          </a:prstGeom>
          <a:ln w="28575" cap="rnd">
            <a:solidFill>
              <a:srgbClr val="262541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-115738" y="9615488"/>
            <a:ext cx="18519476" cy="803785"/>
            <a:chOff x="0" y="0"/>
            <a:chExt cx="6264613" cy="2718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64613" cy="271897"/>
            </a:xfrm>
            <a:custGeom>
              <a:avLst/>
              <a:gdLst/>
              <a:ahLst/>
              <a:cxnLst/>
              <a:rect l="l" t="t" r="r" b="b"/>
              <a:pathLst>
                <a:path w="6264613" h="271897">
                  <a:moveTo>
                    <a:pt x="0" y="0"/>
                  </a:moveTo>
                  <a:lnTo>
                    <a:pt x="6264613" y="0"/>
                  </a:lnTo>
                  <a:lnTo>
                    <a:pt x="6264613" y="271897"/>
                  </a:lnTo>
                  <a:lnTo>
                    <a:pt x="0" y="271897"/>
                  </a:lnTo>
                  <a:close/>
                </a:path>
              </a:pathLst>
            </a:custGeom>
            <a:solidFill>
              <a:srgbClr val="C19322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10742861" y="6371392"/>
            <a:ext cx="7198938" cy="0"/>
          </a:xfrm>
          <a:prstGeom prst="line">
            <a:avLst/>
          </a:prstGeom>
          <a:ln w="28575" cap="rnd">
            <a:solidFill>
              <a:srgbClr val="262541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974789" y="364267"/>
            <a:ext cx="3947959" cy="109568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5609" t="35"/>
          <a:stretch>
            <a:fillRect/>
          </a:stretch>
        </p:blipFill>
        <p:spPr>
          <a:xfrm>
            <a:off x="2103021" y="1028700"/>
            <a:ext cx="14528265" cy="460944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6792079"/>
            <a:ext cx="16230600" cy="2552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 algn="just">
              <a:lnSpc>
                <a:spcPts val="5120"/>
              </a:lnSpc>
              <a:buFont typeface="Arial"/>
              <a:buChar char="•"/>
            </a:pPr>
            <a:r>
              <a:rPr lang="en-US" sz="3200" spc="32">
                <a:solidFill>
                  <a:srgbClr val="000000"/>
                </a:solidFill>
                <a:latin typeface="Faustina Regular"/>
              </a:rPr>
              <a:t>Sau khi in được tất cả các trường hợp, ta có thể ràng buộc điều kiện để in trường hợp đó ra.</a:t>
            </a:r>
          </a:p>
          <a:p>
            <a:pPr marL="690880" lvl="1" indent="-345440" algn="just">
              <a:lnSpc>
                <a:spcPts val="5120"/>
              </a:lnSpc>
              <a:buFont typeface="Arial"/>
              <a:buChar char="•"/>
            </a:pPr>
            <a:r>
              <a:rPr lang="en-US" sz="3200" spc="32">
                <a:solidFill>
                  <a:srgbClr val="FF1616"/>
                </a:solidFill>
                <a:latin typeface="Faustina Regular"/>
              </a:rPr>
              <a:t>Trong bối cảnh bài toán, điều kiện ở đây chính là tổng các lần lắc phải bằng một số nguyên cho trước </a:t>
            </a:r>
            <a:r>
              <a:rPr lang="en-US" sz="3200" spc="32">
                <a:solidFill>
                  <a:srgbClr val="FF1616"/>
                </a:solidFill>
                <a:latin typeface="Faustina Regular Bold Italics"/>
              </a:rPr>
              <a:t>n</a:t>
            </a:r>
            <a:r>
              <a:rPr lang="en-US" sz="3200" spc="32">
                <a:solidFill>
                  <a:srgbClr val="FF1616"/>
                </a:solidFill>
                <a:latin typeface="Faustina Regular"/>
              </a:rPr>
              <a:t>.</a:t>
            </a:r>
          </a:p>
          <a:p>
            <a:pPr marL="690880" lvl="1" indent="-345440" algn="just">
              <a:lnSpc>
                <a:spcPts val="5120"/>
              </a:lnSpc>
              <a:buFont typeface="Arial"/>
              <a:buChar char="•"/>
            </a:pPr>
            <a:r>
              <a:rPr lang="en-US" sz="3200" spc="32">
                <a:solidFill>
                  <a:srgbClr val="000000"/>
                </a:solidFill>
                <a:latin typeface="Faustina Regular"/>
              </a:rPr>
              <a:t>Cách tiếp cận: sử dụng hàm tính tổng của list trong python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1807" y="661035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18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6741" y="9772650"/>
            <a:ext cx="529438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FDF8F1"/>
                </a:solidFill>
                <a:latin typeface="Montserrat Bold Italics"/>
              </a:rPr>
              <a:t>MỘT SỐ BÀI TOÁN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421607" y="9772650"/>
            <a:ext cx="308458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FDF8F1"/>
                </a:solidFill>
                <a:latin typeface="Montserrat Bold Italics"/>
              </a:rPr>
              <a:t>LẮC XÌ NGẦU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64189" y="5547479"/>
            <a:ext cx="3159621" cy="13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Saira Thin"/>
              </a:rPr>
              <a:t>Cài đặt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3294939" y="4968628"/>
            <a:ext cx="927466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346201" y="345217"/>
            <a:ext cx="1759559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-4278462" y="4971774"/>
            <a:ext cx="926837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346201" y="2244725"/>
            <a:ext cx="17595597" cy="0"/>
          </a:xfrm>
          <a:prstGeom prst="line">
            <a:avLst/>
          </a:prstGeom>
          <a:ln w="28575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317995" y="3917390"/>
            <a:ext cx="1638504" cy="1638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C7E2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842441" y="647300"/>
            <a:ext cx="9188561" cy="13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u="none">
                <a:solidFill>
                  <a:srgbClr val="000000"/>
                </a:solidFill>
                <a:latin typeface="Saira Thin"/>
              </a:rPr>
              <a:t>Cài đặt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637410" y="8470790"/>
            <a:ext cx="7529136" cy="787510"/>
            <a:chOff x="0" y="0"/>
            <a:chExt cx="10038848" cy="1050014"/>
          </a:xfrm>
        </p:grpSpPr>
        <p:grpSp>
          <p:nvGrpSpPr>
            <p:cNvPr id="10" name="Group 10"/>
            <p:cNvGrpSpPr/>
            <p:nvPr/>
          </p:nvGrpSpPr>
          <p:grpSpPr>
            <a:xfrm>
              <a:off x="1704095" y="0"/>
              <a:ext cx="6536851" cy="1050014"/>
              <a:chOff x="0" y="0"/>
              <a:chExt cx="3241614" cy="5207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241614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3241614" h="520700">
                    <a:moveTo>
                      <a:pt x="2981264" y="520700"/>
                    </a:moveTo>
                    <a:lnTo>
                      <a:pt x="260350" y="520700"/>
                    </a:lnTo>
                    <a:cubicBezTo>
                      <a:pt x="116586" y="520700"/>
                      <a:pt x="0" y="404114"/>
                      <a:pt x="0" y="260350"/>
                    </a:cubicBezTo>
                    <a:lnTo>
                      <a:pt x="0" y="260350"/>
                    </a:lnTo>
                    <a:cubicBezTo>
                      <a:pt x="0" y="116586"/>
                      <a:pt x="116586" y="0"/>
                      <a:pt x="260350" y="0"/>
                    </a:cubicBezTo>
                    <a:lnTo>
                      <a:pt x="2981264" y="0"/>
                    </a:lnTo>
                    <a:cubicBezTo>
                      <a:pt x="3125028" y="0"/>
                      <a:pt x="3241614" y="116586"/>
                      <a:pt x="3241614" y="260350"/>
                    </a:cubicBezTo>
                    <a:lnTo>
                      <a:pt x="3241614" y="260350"/>
                    </a:lnTo>
                    <a:cubicBezTo>
                      <a:pt x="3241614" y="404114"/>
                      <a:pt x="3125028" y="520700"/>
                      <a:pt x="2981264" y="520700"/>
                    </a:cubicBezTo>
                    <a:close/>
                  </a:path>
                </a:pathLst>
              </a:custGeom>
              <a:solidFill>
                <a:srgbClr val="EDD1BC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220207"/>
              <a:ext cx="10038848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262541"/>
                  </a:solidFill>
                  <a:latin typeface="Faustina Regular Bold"/>
                </a:rPr>
                <a:t>Để hạn chế số lần gọi đệ quy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15738" y="9615488"/>
            <a:ext cx="18519476" cy="803785"/>
            <a:chOff x="0" y="0"/>
            <a:chExt cx="6264613" cy="2718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264613" cy="271897"/>
            </a:xfrm>
            <a:custGeom>
              <a:avLst/>
              <a:gdLst/>
              <a:ahLst/>
              <a:cxnLst/>
              <a:rect l="l" t="t" r="r" b="b"/>
              <a:pathLst>
                <a:path w="6264613" h="271897">
                  <a:moveTo>
                    <a:pt x="0" y="0"/>
                  </a:moveTo>
                  <a:lnTo>
                    <a:pt x="6264613" y="0"/>
                  </a:lnTo>
                  <a:lnTo>
                    <a:pt x="6264613" y="271897"/>
                  </a:lnTo>
                  <a:lnTo>
                    <a:pt x="0" y="271897"/>
                  </a:lnTo>
                  <a:close/>
                </a:path>
              </a:pathLst>
            </a:custGeom>
            <a:solidFill>
              <a:srgbClr val="C19322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974789" y="364267"/>
            <a:ext cx="3947959" cy="1095689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 rot="-10800000">
            <a:off x="365251" y="8027642"/>
            <a:ext cx="13832830" cy="0"/>
          </a:xfrm>
          <a:prstGeom prst="line">
            <a:avLst/>
          </a:prstGeom>
          <a:ln w="28575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-5400000">
            <a:off x="10526987" y="5915819"/>
            <a:ext cx="7370763" cy="0"/>
          </a:xfrm>
          <a:prstGeom prst="line">
            <a:avLst/>
          </a:prstGeom>
          <a:ln w="28575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90866" y="1769496"/>
            <a:ext cx="16455375" cy="677766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571275" y="4170669"/>
            <a:ext cx="1106879" cy="1106879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753965" y="8414592"/>
            <a:ext cx="827703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Faustina Regular"/>
              </a:rPr>
              <a:t>Ta cần ràng buộc điều kiện không dò kiếm tiếp nhánh lựa chọn không tồn tại nghiệm đúng.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85716" y="6333883"/>
            <a:ext cx="350306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3500" spc="140">
                <a:solidFill>
                  <a:srgbClr val="FF1616"/>
                </a:solidFill>
                <a:latin typeface="True Typewriter"/>
              </a:rPr>
              <a:t>CÁCH TIẾP CẬN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718401" y="7258050"/>
            <a:ext cx="2837693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 spc="120">
                <a:solidFill>
                  <a:srgbClr val="000000"/>
                </a:solidFill>
                <a:latin typeface="Faustina Regular"/>
              </a:rPr>
              <a:t>Thêm một điều kiện </a:t>
            </a:r>
            <a:r>
              <a:rPr lang="en-US" sz="3000" spc="120">
                <a:solidFill>
                  <a:srgbClr val="000000"/>
                </a:solidFill>
                <a:latin typeface="Faustina Regular Bold Italics"/>
              </a:rPr>
              <a:t>if</a:t>
            </a:r>
            <a:r>
              <a:rPr lang="en-US" sz="3000" spc="120">
                <a:solidFill>
                  <a:srgbClr val="000000"/>
                </a:solidFill>
                <a:latin typeface="Faustina Regular"/>
              </a:rPr>
              <a:t> trước khi gọi đệ quy.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6741" y="9772650"/>
            <a:ext cx="529438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FDF8F1"/>
                </a:solidFill>
                <a:latin typeface="Montserrat Bold Italics"/>
              </a:rPr>
              <a:t>MỘT SỐ BÀI TOÁN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421607" y="9772650"/>
            <a:ext cx="308458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FDF8F1"/>
                </a:solidFill>
                <a:latin typeface="Montserrat Bold Italics"/>
              </a:rPr>
              <a:t>LẮC XÌ NGẦU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1807" y="661035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9557145" y="-3562049"/>
            <a:ext cx="9502585" cy="67943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1362" y="453533"/>
            <a:ext cx="3697906" cy="42750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606103" y="6476835"/>
            <a:ext cx="6703160" cy="100547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867837" y="-1050177"/>
            <a:ext cx="4006445" cy="34965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3686">
            <a:off x="3764576" y="1357613"/>
            <a:ext cx="10758848" cy="5555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2980302"/>
            <a:ext cx="4006445" cy="349653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 b="10316"/>
          <a:stretch>
            <a:fillRect/>
          </a:stretch>
        </p:blipFill>
        <p:spPr>
          <a:xfrm>
            <a:off x="4383711" y="1716150"/>
            <a:ext cx="9520579" cy="483840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443236" y="3542135"/>
            <a:ext cx="2001652" cy="118643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344772" y="2577101"/>
            <a:ext cx="2690373" cy="168734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939065" y="7869926"/>
            <a:ext cx="1240987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True Typewriter"/>
              </a:rPr>
              <a:t>BLACK MIRROR: BANDERSNATCH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2985" y="921813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FFFFFF"/>
                </a:solidFill>
                <a:latin typeface="Poppins Medium"/>
              </a:rPr>
              <a:t>02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4308437" y="0"/>
            <a:ext cx="3979563" cy="11044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 rot="1024810">
            <a:off x="12574354" y="1074164"/>
            <a:ext cx="2671170" cy="734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25564" y="2133249"/>
            <a:ext cx="2245243" cy="3653850"/>
            <a:chOff x="0" y="0"/>
            <a:chExt cx="4589780" cy="4578350"/>
          </a:xfrm>
        </p:grpSpPr>
        <p:sp>
          <p:nvSpPr>
            <p:cNvPr id="3" name="Freeform 3"/>
            <p:cNvSpPr/>
            <p:nvPr/>
          </p:nvSpPr>
          <p:spPr>
            <a:xfrm>
              <a:off x="232345" y="350498"/>
              <a:ext cx="2418937" cy="3915187"/>
            </a:xfrm>
            <a:custGeom>
              <a:avLst/>
              <a:gdLst/>
              <a:ahLst/>
              <a:cxnLst/>
              <a:rect l="l" t="t" r="r" b="b"/>
              <a:pathLst>
                <a:path w="2418937" h="3915187">
                  <a:moveTo>
                    <a:pt x="20688" y="233665"/>
                  </a:moveTo>
                  <a:lnTo>
                    <a:pt x="20688" y="194720"/>
                  </a:lnTo>
                  <a:cubicBezTo>
                    <a:pt x="46947" y="194720"/>
                    <a:pt x="68431" y="159671"/>
                    <a:pt x="68431" y="116832"/>
                  </a:cubicBezTo>
                  <a:cubicBezTo>
                    <a:pt x="68431" y="73993"/>
                    <a:pt x="46947" y="38944"/>
                    <a:pt x="20688" y="38944"/>
                  </a:cubicBezTo>
                  <a:lnTo>
                    <a:pt x="20688" y="0"/>
                  </a:lnTo>
                  <a:cubicBezTo>
                    <a:pt x="60474" y="0"/>
                    <a:pt x="92302" y="51925"/>
                    <a:pt x="92302" y="116832"/>
                  </a:cubicBezTo>
                  <a:cubicBezTo>
                    <a:pt x="92302" y="181739"/>
                    <a:pt x="60474" y="233665"/>
                    <a:pt x="20688" y="233665"/>
                  </a:cubicBezTo>
                  <a:close/>
                  <a:moveTo>
                    <a:pt x="1273125" y="135006"/>
                  </a:moveTo>
                  <a:lnTo>
                    <a:pt x="1273125" y="96062"/>
                  </a:lnTo>
                  <a:lnTo>
                    <a:pt x="1129898" y="96062"/>
                  </a:lnTo>
                  <a:lnTo>
                    <a:pt x="1129898" y="135006"/>
                  </a:lnTo>
                  <a:lnTo>
                    <a:pt x="1273125" y="135006"/>
                  </a:lnTo>
                  <a:close/>
                  <a:moveTo>
                    <a:pt x="1201511" y="3915187"/>
                  </a:moveTo>
                  <a:cubicBezTo>
                    <a:pt x="1241297" y="3915187"/>
                    <a:pt x="1273125" y="3863261"/>
                    <a:pt x="1273125" y="3798354"/>
                  </a:cubicBezTo>
                  <a:lnTo>
                    <a:pt x="1249254" y="3798354"/>
                  </a:lnTo>
                  <a:cubicBezTo>
                    <a:pt x="1249254" y="3841193"/>
                    <a:pt x="1227770" y="3876242"/>
                    <a:pt x="1201511" y="3876242"/>
                  </a:cubicBezTo>
                  <a:cubicBezTo>
                    <a:pt x="1175253" y="3876242"/>
                    <a:pt x="1153769" y="3841193"/>
                    <a:pt x="1153769" y="3798354"/>
                  </a:cubicBezTo>
                  <a:lnTo>
                    <a:pt x="1129898" y="3798354"/>
                  </a:lnTo>
                  <a:cubicBezTo>
                    <a:pt x="1129898" y="3861963"/>
                    <a:pt x="1161726" y="3915187"/>
                    <a:pt x="1201511" y="3915187"/>
                  </a:cubicBezTo>
                  <a:close/>
                  <a:moveTo>
                    <a:pt x="592799" y="2919514"/>
                  </a:moveTo>
                  <a:cubicBezTo>
                    <a:pt x="592799" y="2984421"/>
                    <a:pt x="624627" y="3036346"/>
                    <a:pt x="664412" y="3036346"/>
                  </a:cubicBezTo>
                  <a:lnTo>
                    <a:pt x="664412" y="2997402"/>
                  </a:lnTo>
                  <a:cubicBezTo>
                    <a:pt x="638154" y="2997402"/>
                    <a:pt x="616670" y="2962353"/>
                    <a:pt x="616670" y="2919514"/>
                  </a:cubicBezTo>
                  <a:cubicBezTo>
                    <a:pt x="616670" y="2876675"/>
                    <a:pt x="638154" y="2841626"/>
                    <a:pt x="664412" y="2841626"/>
                  </a:cubicBezTo>
                  <a:lnTo>
                    <a:pt x="664412" y="2802681"/>
                  </a:lnTo>
                  <a:cubicBezTo>
                    <a:pt x="625423" y="2802681"/>
                    <a:pt x="592799" y="2855905"/>
                    <a:pt x="592799" y="2919514"/>
                  </a:cubicBezTo>
                  <a:close/>
                  <a:moveTo>
                    <a:pt x="101054" y="2079618"/>
                  </a:moveTo>
                  <a:lnTo>
                    <a:pt x="117764" y="2051059"/>
                  </a:lnTo>
                  <a:lnTo>
                    <a:pt x="16710" y="1886195"/>
                  </a:lnTo>
                  <a:lnTo>
                    <a:pt x="0" y="1913456"/>
                  </a:lnTo>
                  <a:lnTo>
                    <a:pt x="101054" y="2079618"/>
                  </a:lnTo>
                  <a:close/>
                  <a:moveTo>
                    <a:pt x="2418937" y="1076157"/>
                  </a:moveTo>
                  <a:lnTo>
                    <a:pt x="2418937" y="1037213"/>
                  </a:lnTo>
                  <a:lnTo>
                    <a:pt x="2275710" y="1037213"/>
                  </a:lnTo>
                  <a:lnTo>
                    <a:pt x="2275710" y="1076157"/>
                  </a:lnTo>
                  <a:lnTo>
                    <a:pt x="2418937" y="1076157"/>
                  </a:lnTo>
                  <a:close/>
                  <a:moveTo>
                    <a:pt x="2311517" y="1990047"/>
                  </a:moveTo>
                  <a:cubicBezTo>
                    <a:pt x="2311517" y="2054953"/>
                    <a:pt x="2343345" y="2106879"/>
                    <a:pt x="2383130" y="2106879"/>
                  </a:cubicBezTo>
                  <a:lnTo>
                    <a:pt x="2383130" y="2067935"/>
                  </a:lnTo>
                  <a:cubicBezTo>
                    <a:pt x="2356872" y="2067935"/>
                    <a:pt x="2335388" y="2032885"/>
                    <a:pt x="2335388" y="1990047"/>
                  </a:cubicBezTo>
                  <a:cubicBezTo>
                    <a:pt x="2335388" y="1947208"/>
                    <a:pt x="2356872" y="1912158"/>
                    <a:pt x="2383130" y="1912158"/>
                  </a:cubicBezTo>
                  <a:lnTo>
                    <a:pt x="2383130" y="1873214"/>
                  </a:lnTo>
                  <a:cubicBezTo>
                    <a:pt x="2344141" y="1873214"/>
                    <a:pt x="2311517" y="1925139"/>
                    <a:pt x="2311517" y="1990047"/>
                  </a:cubicBezTo>
                  <a:close/>
                  <a:moveTo>
                    <a:pt x="1235727" y="1052790"/>
                  </a:moveTo>
                  <a:cubicBezTo>
                    <a:pt x="1235727" y="987883"/>
                    <a:pt x="1203899" y="935958"/>
                    <a:pt x="1164113" y="935958"/>
                  </a:cubicBezTo>
                  <a:lnTo>
                    <a:pt x="1164113" y="974902"/>
                  </a:lnTo>
                  <a:cubicBezTo>
                    <a:pt x="1190372" y="974902"/>
                    <a:pt x="1211856" y="1009952"/>
                    <a:pt x="1211856" y="1052790"/>
                  </a:cubicBezTo>
                  <a:cubicBezTo>
                    <a:pt x="1211856" y="1095629"/>
                    <a:pt x="1190372" y="1130678"/>
                    <a:pt x="1164113" y="1130678"/>
                  </a:cubicBezTo>
                  <a:lnTo>
                    <a:pt x="1164113" y="1169623"/>
                  </a:lnTo>
                  <a:cubicBezTo>
                    <a:pt x="1203899" y="1169623"/>
                    <a:pt x="1235727" y="1116399"/>
                    <a:pt x="1235727" y="1052790"/>
                  </a:cubicBezTo>
                  <a:close/>
                  <a:moveTo>
                    <a:pt x="639745" y="933361"/>
                  </a:moveTo>
                  <a:lnTo>
                    <a:pt x="615874" y="933361"/>
                  </a:lnTo>
                  <a:lnTo>
                    <a:pt x="615874" y="1167026"/>
                  </a:lnTo>
                  <a:lnTo>
                    <a:pt x="639745" y="1167026"/>
                  </a:lnTo>
                  <a:lnTo>
                    <a:pt x="639745" y="933361"/>
                  </a:lnTo>
                  <a:close/>
                  <a:moveTo>
                    <a:pt x="1272329" y="2005624"/>
                  </a:moveTo>
                  <a:lnTo>
                    <a:pt x="1272329" y="1966680"/>
                  </a:lnTo>
                  <a:lnTo>
                    <a:pt x="1129103" y="1966680"/>
                  </a:lnTo>
                  <a:lnTo>
                    <a:pt x="1129103" y="2005624"/>
                  </a:lnTo>
                  <a:lnTo>
                    <a:pt x="1272329" y="2005624"/>
                  </a:lnTo>
                  <a:close/>
                  <a:moveTo>
                    <a:pt x="2418937" y="3873646"/>
                  </a:moveTo>
                  <a:lnTo>
                    <a:pt x="2418937" y="3834702"/>
                  </a:lnTo>
                  <a:lnTo>
                    <a:pt x="2275710" y="3834702"/>
                  </a:lnTo>
                  <a:lnTo>
                    <a:pt x="2275710" y="3873646"/>
                  </a:lnTo>
                  <a:lnTo>
                    <a:pt x="2418937" y="387364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214840" y="350498"/>
              <a:ext cx="2423711" cy="3972305"/>
            </a:xfrm>
            <a:custGeom>
              <a:avLst/>
              <a:gdLst/>
              <a:ahLst/>
              <a:cxnLst/>
              <a:rect l="l" t="t" r="r" b="b"/>
              <a:pathLst>
                <a:path w="2423711" h="3972305">
                  <a:moveTo>
                    <a:pt x="2376764" y="3038943"/>
                  </a:moveTo>
                  <a:lnTo>
                    <a:pt x="2352893" y="3038943"/>
                  </a:lnTo>
                  <a:lnTo>
                    <a:pt x="2352893" y="2805278"/>
                  </a:lnTo>
                  <a:lnTo>
                    <a:pt x="2376764" y="2805278"/>
                  </a:lnTo>
                  <a:lnTo>
                    <a:pt x="2376764" y="3038943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233665"/>
                  </a:lnTo>
                  <a:lnTo>
                    <a:pt x="657250" y="233665"/>
                  </a:lnTo>
                  <a:lnTo>
                    <a:pt x="657250" y="0"/>
                  </a:lnTo>
                  <a:close/>
                  <a:moveTo>
                    <a:pt x="33419" y="1152747"/>
                  </a:moveTo>
                  <a:lnTo>
                    <a:pt x="16710" y="1125486"/>
                  </a:lnTo>
                  <a:lnTo>
                    <a:pt x="117764" y="960622"/>
                  </a:lnTo>
                  <a:lnTo>
                    <a:pt x="134474" y="987883"/>
                  </a:lnTo>
                  <a:lnTo>
                    <a:pt x="33419" y="1152747"/>
                  </a:lnTo>
                  <a:close/>
                  <a:moveTo>
                    <a:pt x="1729858" y="46733"/>
                  </a:moveTo>
                  <a:lnTo>
                    <a:pt x="1746567" y="19472"/>
                  </a:lnTo>
                  <a:lnTo>
                    <a:pt x="1847622" y="184335"/>
                  </a:lnTo>
                  <a:lnTo>
                    <a:pt x="1830912" y="211596"/>
                  </a:lnTo>
                  <a:lnTo>
                    <a:pt x="1729858" y="46733"/>
                  </a:lnTo>
                  <a:close/>
                  <a:moveTo>
                    <a:pt x="1863536" y="1109908"/>
                  </a:moveTo>
                  <a:lnTo>
                    <a:pt x="1839665" y="1109908"/>
                  </a:lnTo>
                  <a:cubicBezTo>
                    <a:pt x="1839665" y="1067070"/>
                    <a:pt x="1818181" y="1032020"/>
                    <a:pt x="1791923" y="1032020"/>
                  </a:cubicBezTo>
                  <a:cubicBezTo>
                    <a:pt x="1765664" y="1032020"/>
                    <a:pt x="1744180" y="1067070"/>
                    <a:pt x="1744180" y="1109908"/>
                  </a:cubicBezTo>
                  <a:lnTo>
                    <a:pt x="1720309" y="1109908"/>
                  </a:lnTo>
                  <a:cubicBezTo>
                    <a:pt x="1720309" y="1045001"/>
                    <a:pt x="1752137" y="993076"/>
                    <a:pt x="1791923" y="993076"/>
                  </a:cubicBezTo>
                  <a:cubicBezTo>
                    <a:pt x="1830912" y="993076"/>
                    <a:pt x="1863536" y="1046299"/>
                    <a:pt x="1863536" y="1109908"/>
                  </a:cubicBezTo>
                  <a:close/>
                  <a:moveTo>
                    <a:pt x="1180823" y="3025961"/>
                  </a:moveTo>
                  <a:lnTo>
                    <a:pt x="1164113" y="2998700"/>
                  </a:lnTo>
                  <a:lnTo>
                    <a:pt x="1265167" y="2833837"/>
                  </a:lnTo>
                  <a:lnTo>
                    <a:pt x="1281877" y="2861098"/>
                  </a:lnTo>
                  <a:lnTo>
                    <a:pt x="1180823" y="3025961"/>
                  </a:lnTo>
                  <a:close/>
                  <a:moveTo>
                    <a:pt x="82753" y="3037644"/>
                  </a:moveTo>
                  <a:lnTo>
                    <a:pt x="58882" y="3037644"/>
                  </a:lnTo>
                  <a:lnTo>
                    <a:pt x="58882" y="2803980"/>
                  </a:lnTo>
                  <a:lnTo>
                    <a:pt x="82753" y="2803980"/>
                  </a:lnTo>
                  <a:lnTo>
                    <a:pt x="82753" y="3037644"/>
                  </a:lnTo>
                  <a:close/>
                  <a:moveTo>
                    <a:pt x="1803062" y="3972304"/>
                  </a:moveTo>
                  <a:lnTo>
                    <a:pt x="1779191" y="3972304"/>
                  </a:lnTo>
                  <a:lnTo>
                    <a:pt x="1779191" y="3738640"/>
                  </a:lnTo>
                  <a:lnTo>
                    <a:pt x="1803062" y="3738640"/>
                  </a:lnTo>
                  <a:lnTo>
                    <a:pt x="1803062" y="3972304"/>
                  </a:lnTo>
                  <a:close/>
                  <a:moveTo>
                    <a:pt x="143226" y="3913888"/>
                  </a:moveTo>
                  <a:lnTo>
                    <a:pt x="119355" y="3913888"/>
                  </a:lnTo>
                  <a:cubicBezTo>
                    <a:pt x="119355" y="3871050"/>
                    <a:pt x="97871" y="3836000"/>
                    <a:pt x="71613" y="3836000"/>
                  </a:cubicBezTo>
                  <a:cubicBezTo>
                    <a:pt x="45355" y="3836000"/>
                    <a:pt x="23871" y="3871050"/>
                    <a:pt x="23871" y="3913888"/>
                  </a:cubicBezTo>
                  <a:lnTo>
                    <a:pt x="0" y="3913888"/>
                  </a:lnTo>
                  <a:cubicBezTo>
                    <a:pt x="0" y="3848981"/>
                    <a:pt x="31828" y="3797056"/>
                    <a:pt x="71613" y="3797056"/>
                  </a:cubicBezTo>
                  <a:cubicBezTo>
                    <a:pt x="111398" y="3797056"/>
                    <a:pt x="143226" y="3848981"/>
                    <a:pt x="143226" y="3913888"/>
                  </a:cubicBezTo>
                  <a:close/>
                  <a:moveTo>
                    <a:pt x="2322656" y="212894"/>
                  </a:moveTo>
                  <a:lnTo>
                    <a:pt x="2305946" y="185633"/>
                  </a:lnTo>
                  <a:lnTo>
                    <a:pt x="2407001" y="20770"/>
                  </a:lnTo>
                  <a:lnTo>
                    <a:pt x="2423710" y="48031"/>
                  </a:lnTo>
                  <a:lnTo>
                    <a:pt x="2322656" y="212894"/>
                  </a:lnTo>
                  <a:close/>
                  <a:moveTo>
                    <a:pt x="601551" y="3956727"/>
                  </a:moveTo>
                  <a:lnTo>
                    <a:pt x="584841" y="3929466"/>
                  </a:lnTo>
                  <a:lnTo>
                    <a:pt x="685896" y="3764602"/>
                  </a:lnTo>
                  <a:lnTo>
                    <a:pt x="702605" y="3791863"/>
                  </a:lnTo>
                  <a:lnTo>
                    <a:pt x="601551" y="3956727"/>
                  </a:lnTo>
                  <a:close/>
                  <a:moveTo>
                    <a:pt x="1746567" y="2086109"/>
                  </a:moveTo>
                  <a:lnTo>
                    <a:pt x="1729858" y="2058848"/>
                  </a:lnTo>
                  <a:lnTo>
                    <a:pt x="1830912" y="1893984"/>
                  </a:lnTo>
                  <a:lnTo>
                    <a:pt x="1847622" y="1921245"/>
                  </a:lnTo>
                  <a:lnTo>
                    <a:pt x="1746567" y="2086109"/>
                  </a:lnTo>
                  <a:close/>
                  <a:moveTo>
                    <a:pt x="573701" y="1927736"/>
                  </a:moveTo>
                  <a:lnTo>
                    <a:pt x="597573" y="1927736"/>
                  </a:lnTo>
                  <a:cubicBezTo>
                    <a:pt x="597573" y="1970574"/>
                    <a:pt x="619056" y="2005624"/>
                    <a:pt x="645315" y="2005624"/>
                  </a:cubicBezTo>
                  <a:cubicBezTo>
                    <a:pt x="671573" y="2005624"/>
                    <a:pt x="693057" y="1970574"/>
                    <a:pt x="693057" y="1927736"/>
                  </a:cubicBezTo>
                  <a:lnTo>
                    <a:pt x="716928" y="1927736"/>
                  </a:lnTo>
                  <a:cubicBezTo>
                    <a:pt x="716928" y="1992643"/>
                    <a:pt x="685100" y="2044568"/>
                    <a:pt x="645315" y="2044568"/>
                  </a:cubicBezTo>
                  <a:cubicBezTo>
                    <a:pt x="606325" y="2044568"/>
                    <a:pt x="573701" y="1992643"/>
                    <a:pt x="573701" y="1927736"/>
                  </a:cubicBezTo>
                  <a:close/>
                  <a:moveTo>
                    <a:pt x="1863536" y="2977930"/>
                  </a:moveTo>
                  <a:lnTo>
                    <a:pt x="1839665" y="2977930"/>
                  </a:lnTo>
                  <a:cubicBezTo>
                    <a:pt x="1839665" y="2935091"/>
                    <a:pt x="1818181" y="2900042"/>
                    <a:pt x="1791923" y="2900042"/>
                  </a:cubicBezTo>
                  <a:cubicBezTo>
                    <a:pt x="1765664" y="2900042"/>
                    <a:pt x="1744180" y="2935091"/>
                    <a:pt x="1744180" y="2977930"/>
                  </a:cubicBezTo>
                  <a:lnTo>
                    <a:pt x="1720309" y="2977930"/>
                  </a:lnTo>
                  <a:cubicBezTo>
                    <a:pt x="1720309" y="2913023"/>
                    <a:pt x="1752137" y="2861098"/>
                    <a:pt x="1791923" y="2861098"/>
                  </a:cubicBezTo>
                  <a:cubicBezTo>
                    <a:pt x="1831708" y="2861098"/>
                    <a:pt x="1863536" y="2914321"/>
                    <a:pt x="1863536" y="2977930"/>
                  </a:cubicBezTo>
                  <a:close/>
                </a:path>
              </a:pathLst>
            </a:custGeom>
            <a:solidFill>
              <a:srgbClr val="4F9BF8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6956"/>
          <a:stretch>
            <a:fillRect/>
          </a:stretch>
        </p:blipFill>
        <p:spPr>
          <a:xfrm>
            <a:off x="1028700" y="1028700"/>
            <a:ext cx="14048812" cy="697082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3312177" y="4384243"/>
            <a:ext cx="3947123" cy="394712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437096" y="4751387"/>
            <a:ext cx="6633711" cy="496925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9958535" y="8467075"/>
            <a:ext cx="791225" cy="79122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-443075" y="9720640"/>
            <a:ext cx="18865925" cy="1140393"/>
          </a:xfrm>
          <a:prstGeom prst="rect">
            <a:avLst/>
          </a:prstGeom>
          <a:solidFill>
            <a:srgbClr val="4F9BF8"/>
          </a:solidFill>
        </p:spPr>
      </p:sp>
      <p:sp>
        <p:nvSpPr>
          <p:cNvPr id="12" name="TextBox 12"/>
          <p:cNvSpPr txBox="1"/>
          <p:nvPr/>
        </p:nvSpPr>
        <p:spPr>
          <a:xfrm>
            <a:off x="730237" y="9972675"/>
            <a:ext cx="529438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FDF8F1"/>
                </a:solidFill>
                <a:latin typeface="Montserrat Bold Italics"/>
              </a:rPr>
              <a:t>MỘT SỐ BÀI TOÁN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53951" y="9976511"/>
            <a:ext cx="308458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FDF8F1"/>
                </a:solidFill>
                <a:latin typeface="Montserrat Bold Italics"/>
              </a:rPr>
              <a:t>LẮC XÌ NGẦU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340041" y="0"/>
            <a:ext cx="3947959" cy="1095689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81807" y="661035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58027" y="1028700"/>
            <a:ext cx="7987987" cy="342757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017453" y="1699749"/>
            <a:ext cx="7670844" cy="2081844"/>
          </a:xfrm>
          <a:prstGeom prst="rect">
            <a:avLst/>
          </a:prstGeom>
          <a:solidFill>
            <a:srgbClr val="FFFFFF">
              <a:alpha val="70980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8858027" y="5009237"/>
            <a:ext cx="798798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8858027" y="8764997"/>
            <a:ext cx="798798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8858027" y="6499881"/>
            <a:ext cx="798798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1104433" y="9087485"/>
            <a:ext cx="3915340" cy="327685"/>
            <a:chOff x="0" y="0"/>
            <a:chExt cx="15231083" cy="12747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31083" cy="1274730"/>
            </a:xfrm>
            <a:custGeom>
              <a:avLst/>
              <a:gdLst/>
              <a:ahLst/>
              <a:cxnLst/>
              <a:rect l="l" t="t" r="r" b="b"/>
              <a:pathLst>
                <a:path w="15231083" h="1274730">
                  <a:moveTo>
                    <a:pt x="15106624" y="59690"/>
                  </a:moveTo>
                  <a:cubicBezTo>
                    <a:pt x="15142183" y="59690"/>
                    <a:pt x="15171393" y="88900"/>
                    <a:pt x="15171393" y="124460"/>
                  </a:cubicBezTo>
                  <a:lnTo>
                    <a:pt x="15171393" y="1150270"/>
                  </a:lnTo>
                  <a:cubicBezTo>
                    <a:pt x="15171393" y="1185830"/>
                    <a:pt x="15142183" y="1215040"/>
                    <a:pt x="15106624" y="1215040"/>
                  </a:cubicBezTo>
                  <a:lnTo>
                    <a:pt x="124460" y="1215040"/>
                  </a:lnTo>
                  <a:cubicBezTo>
                    <a:pt x="88900" y="1215040"/>
                    <a:pt x="59690" y="1185830"/>
                    <a:pt x="59690" y="115027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106624" y="59690"/>
                  </a:lnTo>
                  <a:moveTo>
                    <a:pt x="1510662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50270"/>
                  </a:lnTo>
                  <a:cubicBezTo>
                    <a:pt x="0" y="1218850"/>
                    <a:pt x="55880" y="1274730"/>
                    <a:pt x="124460" y="1274730"/>
                  </a:cubicBezTo>
                  <a:lnTo>
                    <a:pt x="15106624" y="1274730"/>
                  </a:lnTo>
                  <a:cubicBezTo>
                    <a:pt x="15175204" y="1274730"/>
                    <a:pt x="15231083" y="1218850"/>
                    <a:pt x="15231083" y="1150270"/>
                  </a:cubicBezTo>
                  <a:lnTo>
                    <a:pt x="15231083" y="124460"/>
                  </a:lnTo>
                  <a:cubicBezTo>
                    <a:pt x="15231083" y="55880"/>
                    <a:pt x="15175204" y="0"/>
                    <a:pt x="15106624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351145" y="9144607"/>
            <a:ext cx="483097" cy="21344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592694" y="0"/>
            <a:ext cx="3695306" cy="102557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 l="17868" r="16851"/>
          <a:stretch>
            <a:fillRect/>
          </a:stretch>
        </p:blipFill>
        <p:spPr>
          <a:xfrm>
            <a:off x="530087" y="1028700"/>
            <a:ext cx="7844410" cy="840041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509802" y="1893491"/>
            <a:ext cx="6684436" cy="1412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9"/>
              </a:lnSpc>
            </a:pPr>
            <a:r>
              <a:rPr lang="en-US" sz="7399">
                <a:solidFill>
                  <a:srgbClr val="000000"/>
                </a:solidFill>
                <a:latin typeface="Bungee Shade"/>
              </a:rPr>
              <a:t>Hạn chế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58027" y="5041265"/>
            <a:ext cx="798798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Faustina Regular"/>
              </a:rPr>
              <a:t>Tốn thời gian trong các bài toán có nhiều trường hợp.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58027" y="6692909"/>
            <a:ext cx="798798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  <a:spcBef>
                <a:spcPct val="0"/>
              </a:spcBef>
            </a:pPr>
            <a:r>
              <a:rPr lang="en-US" sz="3400" u="none">
                <a:solidFill>
                  <a:srgbClr val="000000"/>
                </a:solidFill>
                <a:latin typeface="Faustina Regular"/>
              </a:rPr>
              <a:t>Độ phức tạp không gian lớn vì chúng ta đang sử dụng đệ quy nên thông tin hàm được lưu trữ trên ngăn xếp.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71472" y="9030335"/>
            <a:ext cx="2889402" cy="36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300">
                <a:solidFill>
                  <a:srgbClr val="000000"/>
                </a:solidFill>
                <a:latin typeface="Faustina Regular"/>
              </a:rPr>
              <a:t>TÀI LIỆU THAM KHẢO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1807" y="661035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21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51283" y="2689583"/>
            <a:ext cx="7892717" cy="490783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75936" y="3714537"/>
            <a:ext cx="7047606" cy="3153196"/>
          </a:xfrm>
          <a:prstGeom prst="rect">
            <a:avLst/>
          </a:prstGeom>
          <a:solidFill>
            <a:srgbClr val="FFFFFF">
              <a:alpha val="70980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2068633" y="3950480"/>
            <a:ext cx="6062210" cy="235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000000"/>
                </a:solidFill>
                <a:latin typeface="Bungee Shade"/>
              </a:rPr>
              <a:t>Tài liệu tham khảo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41269" y="2863348"/>
            <a:ext cx="6980640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Faustina Regular"/>
              </a:rPr>
              <a:t>T</a:t>
            </a:r>
            <a:r>
              <a:rPr lang="en-US" sz="2400">
                <a:solidFill>
                  <a:srgbClr val="000000"/>
                </a:solidFill>
                <a:latin typeface="Faustina Regular Italics"/>
              </a:rPr>
              <a:t>OP Các tập phim Black Mirror hay nhất</a:t>
            </a:r>
            <a:r>
              <a:rPr lang="en-US" sz="2400">
                <a:solidFill>
                  <a:srgbClr val="000000"/>
                </a:solidFill>
                <a:latin typeface="Faustina Regular"/>
              </a:rPr>
              <a:t>, https://top20.vn/top/top-cac-tap-phim-black-mirror-hay-nhat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41269" y="4507230"/>
            <a:ext cx="6980640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Faustina Regular Italics"/>
              </a:rPr>
              <a:t>SE 143 Lecture 12 Recursive Backtracking</a:t>
            </a:r>
            <a:r>
              <a:rPr lang="en-US" sz="2400">
                <a:solidFill>
                  <a:srgbClr val="000000"/>
                </a:solidFill>
                <a:latin typeface="Faustina Regular"/>
              </a:rPr>
              <a:t>, https://courses.cs.washington.edu/courses/cse143/12su/lectures/07-16/12-recursive-backtracking.pdf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41269" y="6148361"/>
            <a:ext cx="6980640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Faustina Regular Italics"/>
              </a:rPr>
              <a:t>CS 106B, Lecture 11 Exhaustive Search and Backtracking, </a:t>
            </a:r>
            <a:r>
              <a:rPr lang="en-US" sz="2400" u="none">
                <a:solidFill>
                  <a:srgbClr val="000000"/>
                </a:solidFill>
                <a:latin typeface="Faustina Regular"/>
              </a:rPr>
              <a:t>https://web.stanford.edu/class/archive/cs/cs106b/cs106b.1188/lectures/Lecture11/Lecture11.pdf</a:t>
            </a:r>
          </a:p>
        </p:txBody>
      </p:sp>
      <p:sp>
        <p:nvSpPr>
          <p:cNvPr id="8" name="AutoShape 8"/>
          <p:cNvSpPr/>
          <p:nvPr/>
        </p:nvSpPr>
        <p:spPr>
          <a:xfrm>
            <a:off x="9933440" y="2680058"/>
            <a:ext cx="976655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933440" y="7597417"/>
            <a:ext cx="976655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9933440" y="4319178"/>
            <a:ext cx="976655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9933440" y="5958297"/>
            <a:ext cx="976655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451809" y="1033771"/>
            <a:ext cx="2867877" cy="307777"/>
            <a:chOff x="0" y="-220502"/>
            <a:chExt cx="3823836" cy="410370"/>
          </a:xfrm>
        </p:grpSpPr>
        <p:sp>
          <p:nvSpPr>
            <p:cNvPr id="13" name="AutoShape 13"/>
            <p:cNvSpPr/>
            <p:nvPr/>
          </p:nvSpPr>
          <p:spPr>
            <a:xfrm>
              <a:off x="0" y="0"/>
              <a:ext cx="3823836" cy="0"/>
            </a:xfrm>
            <a:prstGeom prst="line">
              <a:avLst/>
            </a:prstGeom>
            <a:ln w="4699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64945" y="-220502"/>
              <a:ext cx="3493947" cy="410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2000">
                  <a:solidFill>
                    <a:srgbClr val="FFFFFF"/>
                  </a:solidFill>
                  <a:latin typeface="Georgia Pro Black"/>
                </a:rPr>
                <a:t>BACKTRACKING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982528" y="3306762"/>
            <a:ext cx="451671" cy="34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0"/>
              </a:lnSpc>
            </a:pPr>
            <a:r>
              <a:rPr lang="en-US" sz="2064">
                <a:solidFill>
                  <a:srgbClr val="000000"/>
                </a:solidFill>
                <a:latin typeface="Open Sauce Light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82528" y="4950645"/>
            <a:ext cx="451671" cy="34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0"/>
              </a:lnSpc>
            </a:pPr>
            <a:r>
              <a:rPr lang="en-US" sz="2064">
                <a:solidFill>
                  <a:srgbClr val="000000"/>
                </a:solidFill>
                <a:latin typeface="Open Sauce Light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82528" y="6591775"/>
            <a:ext cx="451671" cy="34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0"/>
              </a:lnSpc>
            </a:pPr>
            <a:r>
              <a:rPr lang="en-US" sz="2064">
                <a:solidFill>
                  <a:srgbClr val="000000"/>
                </a:solidFill>
                <a:latin typeface="Open Sauce Light Bold"/>
              </a:rPr>
              <a:t>03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340041" y="0"/>
            <a:ext cx="3947959" cy="1095689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12149" y="550745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6601547" y="6480672"/>
            <a:ext cx="4821610" cy="552476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564656" y="3393623"/>
            <a:ext cx="6261423" cy="1749877"/>
            <a:chOff x="0" y="0"/>
            <a:chExt cx="7897291" cy="2207052"/>
          </a:xfrm>
        </p:grpSpPr>
        <p:sp>
          <p:nvSpPr>
            <p:cNvPr id="4" name="Freeform 4"/>
            <p:cNvSpPr/>
            <p:nvPr/>
          </p:nvSpPr>
          <p:spPr>
            <a:xfrm>
              <a:off x="0" y="-4073"/>
              <a:ext cx="7903682" cy="2213655"/>
            </a:xfrm>
            <a:custGeom>
              <a:avLst/>
              <a:gdLst/>
              <a:ahLst/>
              <a:cxnLst/>
              <a:rect l="l" t="t" r="r" b="b"/>
              <a:pathLst>
                <a:path w="7903682" h="2213655">
                  <a:moveTo>
                    <a:pt x="7275904" y="2159177"/>
                  </a:moveTo>
                  <a:cubicBezTo>
                    <a:pt x="7275904" y="2159177"/>
                    <a:pt x="6545029" y="2213655"/>
                    <a:pt x="5509974" y="2211034"/>
                  </a:cubicBezTo>
                  <a:cubicBezTo>
                    <a:pt x="3053116" y="2208871"/>
                    <a:pt x="1057074" y="2201046"/>
                    <a:pt x="1057074" y="2201046"/>
                  </a:cubicBezTo>
                  <a:cubicBezTo>
                    <a:pt x="812932" y="2192212"/>
                    <a:pt x="449110" y="2170982"/>
                    <a:pt x="282371" y="2112804"/>
                  </a:cubicBezTo>
                  <a:cubicBezTo>
                    <a:pt x="4469" y="2015841"/>
                    <a:pt x="0" y="1842562"/>
                    <a:pt x="0" y="1466167"/>
                  </a:cubicBezTo>
                  <a:lnTo>
                    <a:pt x="0" y="1466155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022243" y="15681"/>
                    <a:pt x="4604048" y="7673"/>
                  </a:cubicBezTo>
                  <a:cubicBezTo>
                    <a:pt x="6326102" y="0"/>
                    <a:pt x="7042835" y="6979"/>
                    <a:pt x="7042835" y="6979"/>
                  </a:cubicBezTo>
                  <a:cubicBezTo>
                    <a:pt x="7411143" y="14458"/>
                    <a:pt x="7549403" y="42638"/>
                    <a:pt x="7747143" y="165219"/>
                  </a:cubicBezTo>
                  <a:cubicBezTo>
                    <a:pt x="7898160" y="258836"/>
                    <a:pt x="7903682" y="476157"/>
                    <a:pt x="7894541" y="1466155"/>
                  </a:cubicBezTo>
                  <a:lnTo>
                    <a:pt x="7894541" y="1466167"/>
                  </a:lnTo>
                  <a:cubicBezTo>
                    <a:pt x="7894541" y="1960527"/>
                    <a:pt x="7851756" y="2109115"/>
                    <a:pt x="7275904" y="2159177"/>
                  </a:cubicBezTo>
                  <a:close/>
                </a:path>
              </a:pathLst>
            </a:custGeom>
            <a:solidFill>
              <a:srgbClr val="F6CA61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83747">
            <a:off x="-2484831" y="6561596"/>
            <a:ext cx="5730890" cy="54228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366802">
            <a:off x="13441885" y="-994988"/>
            <a:ext cx="7634830" cy="46763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33270" y="1464356"/>
            <a:ext cx="12886157" cy="1096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25364E"/>
                </a:solidFill>
                <a:latin typeface="True Typewriter"/>
              </a:rPr>
              <a:t>GV hướng dẫn: NGUYỄN THANH SƠN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78044" y="3777667"/>
            <a:ext cx="323464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25364E"/>
                </a:solidFill>
                <a:latin typeface="Faustina SemiBold Bold"/>
              </a:rPr>
              <a:t>Bùi Cao Doanh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20475" y="4447227"/>
            <a:ext cx="5149783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25364E"/>
                </a:solidFill>
                <a:latin typeface="Open Sauce"/>
              </a:rPr>
              <a:t>19521366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461922" y="3378376"/>
            <a:ext cx="6261423" cy="1765124"/>
            <a:chOff x="0" y="0"/>
            <a:chExt cx="7897291" cy="2226283"/>
          </a:xfrm>
        </p:grpSpPr>
        <p:sp>
          <p:nvSpPr>
            <p:cNvPr id="11" name="Freeform 11"/>
            <p:cNvSpPr/>
            <p:nvPr/>
          </p:nvSpPr>
          <p:spPr>
            <a:xfrm>
              <a:off x="0" y="-4073"/>
              <a:ext cx="7903682" cy="2232886"/>
            </a:xfrm>
            <a:custGeom>
              <a:avLst/>
              <a:gdLst/>
              <a:ahLst/>
              <a:cxnLst/>
              <a:rect l="l" t="t" r="r" b="b"/>
              <a:pathLst>
                <a:path w="7903682" h="2232886">
                  <a:moveTo>
                    <a:pt x="7275904" y="2178408"/>
                  </a:moveTo>
                  <a:cubicBezTo>
                    <a:pt x="7275904" y="2178408"/>
                    <a:pt x="6545029" y="2232886"/>
                    <a:pt x="5509974" y="2230265"/>
                  </a:cubicBezTo>
                  <a:cubicBezTo>
                    <a:pt x="3053116" y="2228102"/>
                    <a:pt x="1057074" y="2220278"/>
                    <a:pt x="1057074" y="2220278"/>
                  </a:cubicBezTo>
                  <a:cubicBezTo>
                    <a:pt x="812932" y="2211443"/>
                    <a:pt x="449110" y="2190213"/>
                    <a:pt x="282371" y="2132036"/>
                  </a:cubicBezTo>
                  <a:cubicBezTo>
                    <a:pt x="4469" y="2035072"/>
                    <a:pt x="0" y="1861794"/>
                    <a:pt x="0" y="1482001"/>
                  </a:cubicBezTo>
                  <a:lnTo>
                    <a:pt x="0" y="1481990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022243" y="15681"/>
                    <a:pt x="4604048" y="7673"/>
                  </a:cubicBezTo>
                  <a:cubicBezTo>
                    <a:pt x="6326102" y="0"/>
                    <a:pt x="7042835" y="6979"/>
                    <a:pt x="7042835" y="6979"/>
                  </a:cubicBezTo>
                  <a:cubicBezTo>
                    <a:pt x="7411143" y="14458"/>
                    <a:pt x="7549403" y="42638"/>
                    <a:pt x="7747143" y="165219"/>
                  </a:cubicBezTo>
                  <a:cubicBezTo>
                    <a:pt x="7898160" y="258836"/>
                    <a:pt x="7903682" y="476157"/>
                    <a:pt x="7894541" y="1481990"/>
                  </a:cubicBezTo>
                  <a:lnTo>
                    <a:pt x="7894541" y="1482001"/>
                  </a:lnTo>
                  <a:cubicBezTo>
                    <a:pt x="7894541" y="1979759"/>
                    <a:pt x="7851756" y="2128346"/>
                    <a:pt x="7275904" y="2178408"/>
                  </a:cubicBezTo>
                  <a:close/>
                </a:path>
              </a:pathLst>
            </a:custGeom>
            <a:solidFill>
              <a:srgbClr val="F6CA6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461922" y="7243402"/>
            <a:ext cx="6261423" cy="1697115"/>
            <a:chOff x="0" y="0"/>
            <a:chExt cx="7897291" cy="2140506"/>
          </a:xfrm>
        </p:grpSpPr>
        <p:sp>
          <p:nvSpPr>
            <p:cNvPr id="13" name="Freeform 13"/>
            <p:cNvSpPr/>
            <p:nvPr/>
          </p:nvSpPr>
          <p:spPr>
            <a:xfrm>
              <a:off x="0" y="-4073"/>
              <a:ext cx="7903682" cy="2147108"/>
            </a:xfrm>
            <a:custGeom>
              <a:avLst/>
              <a:gdLst/>
              <a:ahLst/>
              <a:cxnLst/>
              <a:rect l="l" t="t" r="r" b="b"/>
              <a:pathLst>
                <a:path w="7903682" h="2147108">
                  <a:moveTo>
                    <a:pt x="7275904" y="2092630"/>
                  </a:moveTo>
                  <a:cubicBezTo>
                    <a:pt x="7275904" y="2092630"/>
                    <a:pt x="6545029" y="2147108"/>
                    <a:pt x="5509974" y="2144487"/>
                  </a:cubicBezTo>
                  <a:cubicBezTo>
                    <a:pt x="3053116" y="2142324"/>
                    <a:pt x="1057074" y="2134500"/>
                    <a:pt x="1057074" y="2134500"/>
                  </a:cubicBezTo>
                  <a:cubicBezTo>
                    <a:pt x="812932" y="2125666"/>
                    <a:pt x="449110" y="2104435"/>
                    <a:pt x="282371" y="2046258"/>
                  </a:cubicBezTo>
                  <a:cubicBezTo>
                    <a:pt x="4469" y="1949294"/>
                    <a:pt x="0" y="1776016"/>
                    <a:pt x="0" y="1411374"/>
                  </a:cubicBezTo>
                  <a:lnTo>
                    <a:pt x="0" y="1411363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022243" y="15681"/>
                    <a:pt x="4604048" y="7673"/>
                  </a:cubicBezTo>
                  <a:cubicBezTo>
                    <a:pt x="6326102" y="0"/>
                    <a:pt x="7042835" y="6979"/>
                    <a:pt x="7042835" y="6979"/>
                  </a:cubicBezTo>
                  <a:cubicBezTo>
                    <a:pt x="7411143" y="14458"/>
                    <a:pt x="7549403" y="42638"/>
                    <a:pt x="7747143" y="165219"/>
                  </a:cubicBezTo>
                  <a:cubicBezTo>
                    <a:pt x="7898160" y="258836"/>
                    <a:pt x="7903682" y="476157"/>
                    <a:pt x="7894541" y="1411363"/>
                  </a:cubicBezTo>
                  <a:lnTo>
                    <a:pt x="7894541" y="1411374"/>
                  </a:lnTo>
                  <a:cubicBezTo>
                    <a:pt x="7894541" y="1893981"/>
                    <a:pt x="7851756" y="2042568"/>
                    <a:pt x="7275904" y="2092630"/>
                  </a:cubicBezTo>
                  <a:close/>
                </a:path>
              </a:pathLst>
            </a:custGeom>
            <a:solidFill>
              <a:srgbClr val="F6CA61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530142" y="3739567"/>
            <a:ext cx="412498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 u="none">
                <a:solidFill>
                  <a:srgbClr val="25364E"/>
                </a:solidFill>
                <a:latin typeface="Faustina SemiBold Bold"/>
              </a:rPr>
              <a:t>Bùi Trần Ngọc Dũng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15984" y="4447227"/>
            <a:ext cx="5153298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25364E"/>
                </a:solidFill>
                <a:latin typeface="Open Sauce"/>
              </a:rPr>
              <a:t>19521385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564656" y="7258650"/>
            <a:ext cx="6261423" cy="1681867"/>
            <a:chOff x="0" y="0"/>
            <a:chExt cx="7897291" cy="2121274"/>
          </a:xfrm>
        </p:grpSpPr>
        <p:sp>
          <p:nvSpPr>
            <p:cNvPr id="17" name="Freeform 17"/>
            <p:cNvSpPr/>
            <p:nvPr/>
          </p:nvSpPr>
          <p:spPr>
            <a:xfrm>
              <a:off x="0" y="-4073"/>
              <a:ext cx="7903682" cy="2127877"/>
            </a:xfrm>
            <a:custGeom>
              <a:avLst/>
              <a:gdLst/>
              <a:ahLst/>
              <a:cxnLst/>
              <a:rect l="l" t="t" r="r" b="b"/>
              <a:pathLst>
                <a:path w="7903682" h="2127877">
                  <a:moveTo>
                    <a:pt x="7275904" y="2073399"/>
                  </a:moveTo>
                  <a:cubicBezTo>
                    <a:pt x="7275904" y="2073399"/>
                    <a:pt x="6545029" y="2127877"/>
                    <a:pt x="5509974" y="2125256"/>
                  </a:cubicBezTo>
                  <a:cubicBezTo>
                    <a:pt x="3053116" y="2123093"/>
                    <a:pt x="1057074" y="2115268"/>
                    <a:pt x="1057074" y="2115268"/>
                  </a:cubicBezTo>
                  <a:cubicBezTo>
                    <a:pt x="812932" y="2106434"/>
                    <a:pt x="449110" y="2085204"/>
                    <a:pt x="282371" y="2027026"/>
                  </a:cubicBezTo>
                  <a:cubicBezTo>
                    <a:pt x="4469" y="1930063"/>
                    <a:pt x="0" y="1756784"/>
                    <a:pt x="0" y="1395540"/>
                  </a:cubicBezTo>
                  <a:lnTo>
                    <a:pt x="0" y="1395529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022243" y="15681"/>
                    <a:pt x="4604048" y="7673"/>
                  </a:cubicBezTo>
                  <a:cubicBezTo>
                    <a:pt x="6326102" y="0"/>
                    <a:pt x="7042835" y="6979"/>
                    <a:pt x="7042835" y="6979"/>
                  </a:cubicBezTo>
                  <a:cubicBezTo>
                    <a:pt x="7411143" y="14458"/>
                    <a:pt x="7549403" y="42638"/>
                    <a:pt x="7747143" y="165219"/>
                  </a:cubicBezTo>
                  <a:cubicBezTo>
                    <a:pt x="7898160" y="258836"/>
                    <a:pt x="7903682" y="476157"/>
                    <a:pt x="7894541" y="1395529"/>
                  </a:cubicBezTo>
                  <a:lnTo>
                    <a:pt x="7894541" y="1395540"/>
                  </a:lnTo>
                  <a:cubicBezTo>
                    <a:pt x="7894541" y="1874749"/>
                    <a:pt x="7851756" y="2023337"/>
                    <a:pt x="7275904" y="2073399"/>
                  </a:cubicBezTo>
                  <a:close/>
                </a:path>
              </a:pathLst>
            </a:custGeom>
            <a:solidFill>
              <a:srgbClr val="F6CA61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3886878" y="7604594"/>
            <a:ext cx="361697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 u="none">
                <a:solidFill>
                  <a:srgbClr val="25364E"/>
                </a:solidFill>
                <a:latin typeface="Faustina SemiBold Bold"/>
              </a:rPr>
              <a:t>Lê Kim Tỵ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20475" y="8312254"/>
            <a:ext cx="5149783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25364E"/>
                </a:solidFill>
                <a:latin typeface="Open Sauce"/>
              </a:rPr>
              <a:t>19522505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61544" y="7604594"/>
            <a:ext cx="406217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 u="none">
                <a:solidFill>
                  <a:srgbClr val="25364E"/>
                </a:solidFill>
                <a:latin typeface="Faustina SemiBold Bold"/>
              </a:rPr>
              <a:t>Nguyễn Đăng Minh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15984" y="8312254"/>
            <a:ext cx="5153298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25364E"/>
                </a:solidFill>
                <a:latin typeface="Open Sauce"/>
              </a:rPr>
              <a:t>19520164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65267" y="5231282"/>
            <a:ext cx="6157466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1962"/>
                </a:solidFill>
                <a:latin typeface="Bungee Shade"/>
              </a:rPr>
              <a:t>NHÓM 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1807" y="661035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5"/>
          <p:cNvSpPr txBox="1"/>
          <p:nvPr/>
        </p:nvSpPr>
        <p:spPr>
          <a:xfrm>
            <a:off x="781807" y="661035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24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F05E26B-5450-4DE6-97B1-0AED301AFD34}"/>
              </a:ext>
            </a:extLst>
          </p:cNvPr>
          <p:cNvSpPr txBox="1"/>
          <p:nvPr/>
        </p:nvSpPr>
        <p:spPr>
          <a:xfrm>
            <a:off x="4894172" y="1479978"/>
            <a:ext cx="879576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2800">
                <a:solidFill>
                  <a:schemeClr val="bg1"/>
                </a:solidFill>
                <a:latin typeface="Faustina SemiBold"/>
                <a:ea typeface="+mn-lt"/>
                <a:cs typeface="Aharon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https://github.com/caodoanh2001/CS112.L21.KHMT</a:t>
            </a:r>
            <a:endParaRPr lang="vi-VN" sz="2800">
              <a:solidFill>
                <a:schemeClr val="bg1"/>
              </a:solidFill>
              <a:latin typeface="Faustina SemiBold"/>
              <a:cs typeface="Aharon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761110">
            <a:off x="9111655" y="2065229"/>
            <a:ext cx="11026270" cy="104715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406926">
            <a:off x="6894644" y="-7887544"/>
            <a:ext cx="9877883" cy="938093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372530">
            <a:off x="16462515" y="2355878"/>
            <a:ext cx="2743657" cy="20988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65236">
            <a:off x="1524285" y="8217418"/>
            <a:ext cx="2477130" cy="53483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12867" y="2287090"/>
            <a:ext cx="9377981" cy="5343995"/>
            <a:chOff x="0" y="142875"/>
            <a:chExt cx="12503975" cy="7125326"/>
          </a:xfrm>
        </p:grpSpPr>
        <p:sp>
          <p:nvSpPr>
            <p:cNvPr id="7" name="TextBox 7"/>
            <p:cNvSpPr txBox="1"/>
            <p:nvPr/>
          </p:nvSpPr>
          <p:spPr>
            <a:xfrm>
              <a:off x="0" y="142875"/>
              <a:ext cx="12503975" cy="23254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761"/>
                </a:lnSpc>
              </a:pPr>
              <a:r>
                <a:rPr lang="en-US" sz="5400" err="1">
                  <a:solidFill>
                    <a:srgbClr val="B76E22"/>
                  </a:solidFill>
                  <a:latin typeface="Courier New"/>
                  <a:cs typeface="Courier New"/>
                </a:rPr>
                <a:t>Cơ</a:t>
              </a:r>
              <a:r>
                <a:rPr lang="en-US" sz="5400">
                  <a:solidFill>
                    <a:srgbClr val="B76E22"/>
                  </a:solidFill>
                  <a:latin typeface="Courier New"/>
                  <a:cs typeface="Courier New"/>
                </a:rPr>
                <a:t> </a:t>
              </a:r>
              <a:r>
                <a:rPr lang="en-US" sz="5400" err="1">
                  <a:solidFill>
                    <a:srgbClr val="B76E22"/>
                  </a:solidFill>
                  <a:latin typeface="Courier New"/>
                  <a:cs typeface="Courier New"/>
                </a:rPr>
                <a:t>bản</a:t>
              </a:r>
              <a:r>
                <a:rPr lang="en-US" sz="5400">
                  <a:solidFill>
                    <a:srgbClr val="B76E22"/>
                  </a:solidFill>
                  <a:latin typeface="Courier New"/>
                  <a:cs typeface="Courier New"/>
                </a:rPr>
                <a:t> ta </a:t>
              </a:r>
              <a:r>
                <a:rPr lang="en-US" sz="5400" err="1">
                  <a:solidFill>
                    <a:srgbClr val="B76E22"/>
                  </a:solidFill>
                  <a:latin typeface="Courier New"/>
                  <a:cs typeface="Courier New"/>
                </a:rPr>
                <a:t>cần</a:t>
              </a:r>
              <a:r>
                <a:rPr lang="en-US" sz="5400">
                  <a:solidFill>
                    <a:srgbClr val="B76E22"/>
                  </a:solidFill>
                  <a:latin typeface="Courier New"/>
                  <a:cs typeface="Courier New"/>
                </a:rPr>
                <a:t> </a:t>
              </a:r>
            </a:p>
            <a:p>
              <a:pPr marL="0" lvl="0" indent="0">
                <a:lnSpc>
                  <a:spcPts val="6761"/>
                </a:lnSpc>
              </a:pPr>
              <a:r>
                <a:rPr lang="en-US" sz="5400" err="1">
                  <a:solidFill>
                    <a:srgbClr val="B76E22"/>
                  </a:solidFill>
                  <a:latin typeface="Courier New"/>
                  <a:cs typeface="Courier New"/>
                </a:rPr>
                <a:t>các</a:t>
              </a:r>
              <a:r>
                <a:rPr lang="en-US" sz="5400">
                  <a:solidFill>
                    <a:srgbClr val="B76E22"/>
                  </a:solidFill>
                  <a:latin typeface="Courier New"/>
                  <a:cs typeface="Courier New"/>
                </a:rPr>
                <a:t> </a:t>
              </a:r>
              <a:r>
                <a:rPr lang="en-US" sz="5400" err="1">
                  <a:solidFill>
                    <a:srgbClr val="B76E22"/>
                  </a:solidFill>
                  <a:latin typeface="Courier New"/>
                  <a:cs typeface="Courier New"/>
                </a:rPr>
                <a:t>vòng</a:t>
              </a:r>
              <a:r>
                <a:rPr lang="en-US" sz="5400">
                  <a:solidFill>
                    <a:srgbClr val="B76E22"/>
                  </a:solidFill>
                  <a:latin typeface="Courier New"/>
                  <a:cs typeface="Courier New"/>
                </a:rPr>
                <a:t> for </a:t>
              </a:r>
              <a:r>
                <a:rPr lang="en-US" sz="5400" err="1">
                  <a:solidFill>
                    <a:srgbClr val="B76E22"/>
                  </a:solidFill>
                  <a:latin typeface="Courier New"/>
                  <a:cs typeface="Courier New"/>
                </a:rPr>
                <a:t>lồng</a:t>
              </a:r>
              <a:r>
                <a:rPr lang="en-US" sz="5400">
                  <a:solidFill>
                    <a:srgbClr val="B76E22"/>
                  </a:solidFill>
                  <a:latin typeface="Courier New"/>
                  <a:cs typeface="Courier New"/>
                </a:rPr>
                <a:t> </a:t>
              </a:r>
              <a:r>
                <a:rPr lang="en-US" sz="5400" err="1">
                  <a:solidFill>
                    <a:srgbClr val="B76E22"/>
                  </a:solidFill>
                  <a:latin typeface="Courier New"/>
                  <a:cs typeface="Courier New"/>
                </a:rPr>
                <a:t>nhau</a:t>
              </a:r>
              <a:endParaRPr lang="en-US" sz="5400">
                <a:solidFill>
                  <a:srgbClr val="B76E22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905591"/>
              <a:ext cx="10174844" cy="4362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21"/>
                </a:lnSpc>
              </a:pPr>
              <a:r>
                <a:rPr lang="en-US" sz="3325" spc="66">
                  <a:solidFill>
                    <a:srgbClr val="474747"/>
                  </a:solidFill>
                  <a:latin typeface="Roboto Bold"/>
                </a:rPr>
                <a:t>for </a:t>
              </a:r>
              <a:r>
                <a:rPr lang="en-US" sz="3325" spc="66">
                  <a:solidFill>
                    <a:srgbClr val="474747"/>
                  </a:solidFill>
                  <a:latin typeface="Roboto"/>
                </a:rPr>
                <a:t>(mỗi trường hợp nhỏ 1)</a:t>
              </a:r>
              <a:r>
                <a:rPr lang="en-US" sz="3325" spc="66">
                  <a:solidFill>
                    <a:srgbClr val="474747"/>
                  </a:solidFill>
                  <a:latin typeface="Roboto Bold"/>
                </a:rPr>
                <a:t>:</a:t>
              </a:r>
            </a:p>
            <a:p>
              <a:pPr>
                <a:lnSpc>
                  <a:spcPts val="5321"/>
                </a:lnSpc>
              </a:pPr>
              <a:r>
                <a:rPr lang="en-US" sz="3325" spc="66">
                  <a:solidFill>
                    <a:srgbClr val="474747"/>
                  </a:solidFill>
                  <a:latin typeface="Roboto Bold"/>
                </a:rPr>
                <a:t>     for </a:t>
              </a:r>
              <a:r>
                <a:rPr lang="en-US" sz="3325" spc="66">
                  <a:solidFill>
                    <a:srgbClr val="474747"/>
                  </a:solidFill>
                  <a:latin typeface="Roboto"/>
                </a:rPr>
                <a:t>(mỗi trường hợp nhỏ 2)</a:t>
              </a:r>
              <a:r>
                <a:rPr lang="en-US" sz="3325" spc="66">
                  <a:solidFill>
                    <a:srgbClr val="474747"/>
                  </a:solidFill>
                  <a:latin typeface="Roboto Bold"/>
                </a:rPr>
                <a:t>:</a:t>
              </a:r>
            </a:p>
            <a:p>
              <a:pPr>
                <a:lnSpc>
                  <a:spcPts val="5321"/>
                </a:lnSpc>
              </a:pPr>
              <a:r>
                <a:rPr lang="en-US" sz="3325" spc="66">
                  <a:solidFill>
                    <a:srgbClr val="474747"/>
                  </a:solidFill>
                  <a:latin typeface="Roboto Bold"/>
                </a:rPr>
                <a:t>          for </a:t>
              </a:r>
              <a:r>
                <a:rPr lang="en-US" sz="3325" spc="66">
                  <a:solidFill>
                    <a:srgbClr val="474747"/>
                  </a:solidFill>
                  <a:latin typeface="Roboto"/>
                </a:rPr>
                <a:t>(mỗi trường hợp nhỏ 3):</a:t>
              </a:r>
            </a:p>
            <a:p>
              <a:pPr>
                <a:lnSpc>
                  <a:spcPts val="5321"/>
                </a:lnSpc>
              </a:pPr>
              <a:r>
                <a:rPr lang="en-US" sz="3325" spc="66">
                  <a:solidFill>
                    <a:srgbClr val="474747"/>
                  </a:solidFill>
                  <a:latin typeface="Roboto Bold"/>
                </a:rPr>
                <a:t>               …</a:t>
              </a:r>
            </a:p>
            <a:p>
              <a:pPr>
                <a:lnSpc>
                  <a:spcPts val="5321"/>
                </a:lnSpc>
              </a:pPr>
              <a:r>
                <a:rPr lang="en-US" sz="3325" spc="66">
                  <a:solidFill>
                    <a:srgbClr val="474747"/>
                  </a:solidFill>
                  <a:latin typeface="Roboto Bold"/>
                </a:rPr>
                <a:t>               Giải quyết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69964" y="5760858"/>
            <a:ext cx="7133893" cy="3546796"/>
            <a:chOff x="0" y="-9525"/>
            <a:chExt cx="9511857" cy="472906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79197"/>
              <a:ext cx="9511857" cy="3740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3500" spc="70">
                  <a:solidFill>
                    <a:srgbClr val="000000"/>
                  </a:solidFill>
                  <a:latin typeface="Roboto"/>
                </a:rPr>
                <a:t>Để giải quyết một bài toán vét cạn, ta cần tìm tất cả các trường hợp để xem trường hợp nào thỏa mãn yêu cầu bài toán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9511857" cy="822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 spc="524">
                  <a:solidFill>
                    <a:srgbClr val="004AAD"/>
                  </a:solidFill>
                  <a:latin typeface="Roboto Bold"/>
                </a:rPr>
                <a:t>MỘT CÁCH TIẾP CẬN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272207" y="-151118"/>
            <a:ext cx="4015793" cy="111451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1833586" y="1153973"/>
            <a:ext cx="4114800" cy="4114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86578" y="863918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847069">
            <a:off x="-4697022" y="5638749"/>
            <a:ext cx="10801939" cy="10258498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237196" y="2896823"/>
            <a:ext cx="6600823" cy="6600823"/>
            <a:chOff x="0" y="0"/>
            <a:chExt cx="12700000" cy="12700000"/>
          </a:xfrm>
        </p:grpSpPr>
        <p:sp>
          <p:nvSpPr>
            <p:cNvPr id="5" name="Freeform 5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4"/>
              <a:stretch>
                <a:fillRect l="-4081" t="6750" r="-31774" b="2650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8409238">
            <a:off x="1094149" y="7386951"/>
            <a:ext cx="2777636" cy="155200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036910" y="-151118"/>
            <a:ext cx="4251090" cy="1179818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70572" y="1515698"/>
            <a:ext cx="6942520" cy="1123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92"/>
              </a:lnSpc>
            </a:pPr>
            <a:r>
              <a:rPr lang="en-US" sz="8462">
                <a:solidFill>
                  <a:srgbClr val="302B26"/>
                </a:solidFill>
                <a:latin typeface="Bungee Shade"/>
              </a:rPr>
              <a:t>NỘI DUNG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03948" y="922067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04</a:t>
            </a:r>
          </a:p>
        </p:txBody>
      </p:sp>
      <p:pic>
        <p:nvPicPr>
          <p:cNvPr id="26" name="Hình ảnh 26" descr="Ảnh có chứa bàn&#10;&#10;Mô tả được tự động tạo">
            <a:extLst>
              <a:ext uri="{FF2B5EF4-FFF2-40B4-BE49-F238E27FC236}">
                <a16:creationId xmlns:a16="http://schemas.microsoft.com/office/drawing/2014/main" id="{F9E61119-777A-4B9D-84DC-6A099BBEFC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0815" y="1293160"/>
            <a:ext cx="8048443" cy="8908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34097">
            <a:off x="13950368" y="4773022"/>
            <a:ext cx="7677415" cy="72911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744291">
            <a:off x="-2389487" y="-6507795"/>
            <a:ext cx="8810857" cy="836758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85619" y="6402705"/>
            <a:ext cx="7555724" cy="285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60"/>
              </a:lnSpc>
            </a:pPr>
            <a:r>
              <a:rPr lang="en-US" sz="3600" spc="72">
                <a:solidFill>
                  <a:srgbClr val="474747"/>
                </a:solidFill>
                <a:latin typeface="Faustina Regular"/>
              </a:rPr>
              <a:t>Hay còn gọi là quay lui có ý tưởng chính là tìm toàn bộ trường hợp có thể, sau đó loại dần những trường hợp không phù hợp.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372530">
            <a:off x="-1283768" y="1848474"/>
            <a:ext cx="2520112" cy="1927886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rot="-5400000">
            <a:off x="6481204" y="6585979"/>
            <a:ext cx="5335118" cy="0"/>
          </a:xfrm>
          <a:prstGeom prst="line">
            <a:avLst/>
          </a:prstGeom>
          <a:ln w="9525" cap="rnd">
            <a:solidFill>
              <a:srgbClr val="B76E2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540734" y="1066800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FFFFFF"/>
                </a:solidFill>
                <a:latin typeface="Poppins Medium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03576" y="6447866"/>
            <a:ext cx="7555724" cy="213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60"/>
              </a:lnSpc>
            </a:pPr>
            <a:r>
              <a:rPr lang="en-US" sz="3600" spc="72">
                <a:solidFill>
                  <a:srgbClr val="474747"/>
                </a:solidFill>
                <a:latin typeface="Faustina Regular"/>
              </a:rPr>
              <a:t>Đối với các bài toán có nhiều nghiệm và chỉ lựa chọn một hoặc tất cả các nghiệm thỏa mãn ràng buộc.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96034" y="2327598"/>
            <a:ext cx="8809667" cy="959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7240" lvl="1" algn="ctr">
              <a:lnSpc>
                <a:spcPts val="7056"/>
              </a:lnSpc>
              <a:spcBef>
                <a:spcPct val="0"/>
              </a:spcBef>
            </a:pPr>
            <a:r>
              <a:rPr lang="en-US" sz="7200">
                <a:solidFill>
                  <a:srgbClr val="004AAD"/>
                </a:solidFill>
                <a:latin typeface="Bungee Shade"/>
              </a:rPr>
              <a:t>1. </a:t>
            </a:r>
            <a:r>
              <a:rPr lang="en-US" sz="7200" u="none" err="1">
                <a:solidFill>
                  <a:srgbClr val="004AAD"/>
                </a:solidFill>
                <a:latin typeface="Bungee Shade"/>
              </a:rPr>
              <a:t>Khái</a:t>
            </a:r>
            <a:r>
              <a:rPr lang="en-US" sz="7200" u="none">
                <a:solidFill>
                  <a:srgbClr val="004AAD"/>
                </a:solidFill>
                <a:latin typeface="Bungee Shade"/>
              </a:rPr>
              <a:t> </a:t>
            </a:r>
            <a:r>
              <a:rPr lang="en-US" sz="7200" u="none" err="1">
                <a:solidFill>
                  <a:srgbClr val="004AAD"/>
                </a:solidFill>
                <a:latin typeface="Bungee Shade"/>
              </a:rPr>
              <a:t>niệm</a:t>
            </a:r>
            <a:endParaRPr lang="vi-VN" err="1">
              <a:latin typeface="Bungee Shade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891661" y="0"/>
            <a:ext cx="4396339" cy="1220129"/>
          </a:xfrm>
          <a:prstGeom prst="rect">
            <a:avLst/>
          </a:prstGeom>
        </p:spPr>
      </p:pic>
      <p:pic>
        <p:nvPicPr>
          <p:cNvPr id="13" name="Hình ảnh 13" descr="Ảnh có chứa văn bản, bảng trắng&#10;&#10;Mô tả được tự động tạo">
            <a:extLst>
              <a:ext uri="{FF2B5EF4-FFF2-40B4-BE49-F238E27FC236}">
                <a16:creationId xmlns:a16="http://schemas.microsoft.com/office/drawing/2014/main" id="{43F1EBD4-509E-4B21-9138-156B25733E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67" t="5870" r="-234" b="1639"/>
          <a:stretch/>
        </p:blipFill>
        <p:spPr>
          <a:xfrm>
            <a:off x="10910259" y="4202078"/>
            <a:ext cx="4597901" cy="1816102"/>
          </a:xfrm>
          <a:prstGeom prst="rect">
            <a:avLst/>
          </a:prstGeom>
        </p:spPr>
      </p:pic>
      <p:pic>
        <p:nvPicPr>
          <p:cNvPr id="14" name="Hình ảnh 14" descr="Ảnh có chứa văn bản&#10;&#10;Mô tả được tự động tạo">
            <a:extLst>
              <a:ext uri="{FF2B5EF4-FFF2-40B4-BE49-F238E27FC236}">
                <a16:creationId xmlns:a16="http://schemas.microsoft.com/office/drawing/2014/main" id="{60F65CEE-7979-4DE7-94B3-4D1E056E49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4381" y="4207061"/>
            <a:ext cx="4091077" cy="1808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11956" y="1792801"/>
            <a:ext cx="11531904" cy="819047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534097">
            <a:off x="13950368" y="4773022"/>
            <a:ext cx="7677415" cy="72911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744291">
            <a:off x="-2389487" y="-6507795"/>
            <a:ext cx="8810857" cy="83675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372530">
            <a:off x="-1283768" y="1848474"/>
            <a:ext cx="2520112" cy="192788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891661" y="0"/>
            <a:ext cx="4396339" cy="12201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6066193" y="2525646"/>
            <a:ext cx="1821852" cy="1895295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49318" y="863918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FFFFFF"/>
                </a:solidFill>
                <a:latin typeface="Poppins Medium"/>
              </a:rPr>
              <a:t>06</a:t>
            </a: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B5B0A8D8-941B-4391-B490-FF6F6761EACA}"/>
              </a:ext>
            </a:extLst>
          </p:cNvPr>
          <p:cNvSpPr txBox="1"/>
          <p:nvPr/>
        </p:nvSpPr>
        <p:spPr>
          <a:xfrm>
            <a:off x="6478438" y="3211183"/>
            <a:ext cx="29696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2800">
                <a:latin typeface="Arial"/>
                <a:cs typeface="Arial"/>
              </a:rPr>
              <a:t>ROOT</a:t>
            </a:r>
          </a:p>
        </p:txBody>
      </p:sp>
      <p:grpSp>
        <p:nvGrpSpPr>
          <p:cNvPr id="34" name="Nhóm 33">
            <a:extLst>
              <a:ext uri="{FF2B5EF4-FFF2-40B4-BE49-F238E27FC236}">
                <a16:creationId xmlns:a16="http://schemas.microsoft.com/office/drawing/2014/main" id="{16E22011-42DA-4F7F-87DB-85A4396FDB06}"/>
              </a:ext>
            </a:extLst>
          </p:cNvPr>
          <p:cNvGrpSpPr/>
          <p:nvPr/>
        </p:nvGrpSpPr>
        <p:grpSpPr>
          <a:xfrm>
            <a:off x="3386771" y="3996999"/>
            <a:ext cx="8670800" cy="5399556"/>
            <a:chOff x="3386771" y="3996999"/>
            <a:chExt cx="8670800" cy="5399556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3692315" y="4017052"/>
              <a:ext cx="1609725" cy="167461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8700155" y="3996999"/>
              <a:ext cx="1609725" cy="1674616"/>
            </a:xfrm>
            <a:prstGeom prst="rect">
              <a:avLst/>
            </a:prstGeom>
          </p:spPr>
        </p:pic>
        <p:sp>
          <p:nvSpPr>
            <p:cNvPr id="21" name="Hộp Văn bản 20">
              <a:extLst>
                <a:ext uri="{FF2B5EF4-FFF2-40B4-BE49-F238E27FC236}">
                  <a16:creationId xmlns:a16="http://schemas.microsoft.com/office/drawing/2014/main" id="{0A66B484-600B-4B0C-91B4-812A6EE8D3F3}"/>
                </a:ext>
              </a:extLst>
            </p:cNvPr>
            <p:cNvSpPr txBox="1"/>
            <p:nvPr/>
          </p:nvSpPr>
          <p:spPr>
            <a:xfrm>
              <a:off x="4235570" y="4537495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vi-VN" sz="3600">
                  <a:latin typeface="Arial"/>
                  <a:cs typeface="Arial"/>
                </a:rPr>
                <a:t>A</a:t>
              </a:r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7743251A-612F-4BF9-8E5B-787CB3AFD1A8}"/>
                </a:ext>
              </a:extLst>
            </p:cNvPr>
            <p:cNvSpPr txBox="1"/>
            <p:nvPr/>
          </p:nvSpPr>
          <p:spPr>
            <a:xfrm>
              <a:off x="9314371" y="4537495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vi-VN" sz="3600">
                  <a:latin typeface="Arial"/>
                  <a:cs typeface="Arial"/>
                </a:rPr>
                <a:t>B</a:t>
              </a:r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BB597108-5EE8-4CBC-A7F9-F3D7FF5058DA}"/>
                </a:ext>
              </a:extLst>
            </p:cNvPr>
            <p:cNvSpPr txBox="1"/>
            <p:nvPr/>
          </p:nvSpPr>
          <p:spPr>
            <a:xfrm>
              <a:off x="3386771" y="8873335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err="1">
                  <a:latin typeface="Faustina SemiBold"/>
                </a:rPr>
                <a:t>Từ</a:t>
              </a:r>
              <a:r>
                <a:rPr lang="en-US" sz="2800">
                  <a:latin typeface="Faustina SemiBold"/>
                </a:rPr>
                <a:t> ROOT ta </a:t>
              </a:r>
              <a:r>
                <a:rPr lang="en-US" sz="2800" err="1">
                  <a:latin typeface="Faustina SemiBold"/>
                </a:rPr>
                <a:t>có</a:t>
              </a:r>
              <a:r>
                <a:rPr lang="en-US" sz="2800">
                  <a:latin typeface="Faustina SemiBold"/>
                </a:rPr>
                <a:t> 02 </a:t>
              </a:r>
              <a:r>
                <a:rPr lang="en-US" sz="2800" err="1">
                  <a:latin typeface="Faustina SemiBold"/>
                </a:rPr>
                <a:t>lựa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chọn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là</a:t>
              </a:r>
              <a:r>
                <a:rPr lang="en-US" sz="2800">
                  <a:latin typeface="Faustina SemiBold"/>
                </a:rPr>
                <a:t> A </a:t>
              </a:r>
              <a:r>
                <a:rPr lang="en-US" sz="2800" err="1">
                  <a:latin typeface="Faustina SemiBold"/>
                </a:rPr>
                <a:t>và</a:t>
              </a:r>
              <a:r>
                <a:rPr lang="en-US" sz="2800">
                  <a:latin typeface="Faustina SemiBold"/>
                </a:rPr>
                <a:t> B</a:t>
              </a:r>
            </a:p>
          </p:txBody>
        </p:sp>
      </p:grpSp>
      <p:grpSp>
        <p:nvGrpSpPr>
          <p:cNvPr id="47" name="Nhóm 46">
            <a:extLst>
              <a:ext uri="{FF2B5EF4-FFF2-40B4-BE49-F238E27FC236}">
                <a16:creationId xmlns:a16="http://schemas.microsoft.com/office/drawing/2014/main" id="{BA1CB67D-845A-46E6-9AB8-2FAFB70D872B}"/>
              </a:ext>
            </a:extLst>
          </p:cNvPr>
          <p:cNvGrpSpPr/>
          <p:nvPr/>
        </p:nvGrpSpPr>
        <p:grpSpPr>
          <a:xfrm>
            <a:off x="3439916" y="3742101"/>
            <a:ext cx="6387859" cy="5603959"/>
            <a:chOff x="3439916" y="3742101"/>
            <a:chExt cx="6387859" cy="5603959"/>
          </a:xfrm>
        </p:grpSpPr>
        <p:sp>
          <p:nvSpPr>
            <p:cNvPr id="37" name="Hộp Văn bản 36">
              <a:extLst>
                <a:ext uri="{FF2B5EF4-FFF2-40B4-BE49-F238E27FC236}">
                  <a16:creationId xmlns:a16="http://schemas.microsoft.com/office/drawing/2014/main" id="{C992A385-D06C-4683-96AA-0CE9E3721DB2}"/>
                </a:ext>
              </a:extLst>
            </p:cNvPr>
            <p:cNvSpPr txBox="1"/>
            <p:nvPr/>
          </p:nvSpPr>
          <p:spPr>
            <a:xfrm>
              <a:off x="3439916" y="8822840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err="1">
                  <a:latin typeface="Faustina SemiBold"/>
                </a:rPr>
                <a:t>Từ</a:t>
              </a:r>
              <a:r>
                <a:rPr lang="en-US" sz="2800">
                  <a:latin typeface="Faustina SemiBold"/>
                </a:rPr>
                <a:t> ROOT </a:t>
              </a:r>
              <a:r>
                <a:rPr lang="en-US" sz="2800" err="1">
                  <a:latin typeface="Faustina SemiBold"/>
                </a:rPr>
                <a:t>lựa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chọn</a:t>
              </a:r>
              <a:r>
                <a:rPr lang="en-US" sz="2800">
                  <a:latin typeface="Faustina SemiBold"/>
                </a:rPr>
                <a:t> A</a:t>
              </a:r>
            </a:p>
          </p:txBody>
        </p:sp>
        <p:cxnSp>
          <p:nvCxnSpPr>
            <p:cNvPr id="58" name="Đường kết nối Mũi tên Thẳng 57">
              <a:extLst>
                <a:ext uri="{FF2B5EF4-FFF2-40B4-BE49-F238E27FC236}">
                  <a16:creationId xmlns:a16="http://schemas.microsoft.com/office/drawing/2014/main" id="{97D4E088-1B66-4B21-8409-851F2EF74007}"/>
                </a:ext>
              </a:extLst>
            </p:cNvPr>
            <p:cNvCxnSpPr/>
            <p:nvPr/>
          </p:nvCxnSpPr>
          <p:spPr>
            <a:xfrm flipH="1">
              <a:off x="5099130" y="3742101"/>
              <a:ext cx="1015761" cy="60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Nhóm 47">
            <a:extLst>
              <a:ext uri="{FF2B5EF4-FFF2-40B4-BE49-F238E27FC236}">
                <a16:creationId xmlns:a16="http://schemas.microsoft.com/office/drawing/2014/main" id="{72DFD3EF-981D-47D0-BF67-AD40D18ECD29}"/>
              </a:ext>
            </a:extLst>
          </p:cNvPr>
          <p:cNvGrpSpPr/>
          <p:nvPr/>
        </p:nvGrpSpPr>
        <p:grpSpPr>
          <a:xfrm>
            <a:off x="2351297" y="5374212"/>
            <a:ext cx="7420445" cy="4021383"/>
            <a:chOff x="2351297" y="5374212"/>
            <a:chExt cx="7420445" cy="402138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2351297" y="5967201"/>
              <a:ext cx="1576928" cy="1640498"/>
            </a:xfrm>
            <a:prstGeom prst="rect">
              <a:avLst/>
            </a:prstGeom>
          </p:spPr>
        </p:pic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C2DAF11A-DEA5-4531-AFF6-2AAF51BF2A83}"/>
                </a:ext>
              </a:extLst>
            </p:cNvPr>
            <p:cNvSpPr txBox="1"/>
            <p:nvPr/>
          </p:nvSpPr>
          <p:spPr>
            <a:xfrm>
              <a:off x="2813243" y="6468312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vi-VN" sz="3600">
                  <a:latin typeface="Arial"/>
                  <a:cs typeface="Arial"/>
                </a:rPr>
                <a:t>C</a:t>
              </a:r>
            </a:p>
          </p:txBody>
        </p:sp>
        <p:sp>
          <p:nvSpPr>
            <p:cNvPr id="60" name="Hộp Văn bản 1">
              <a:extLst>
                <a:ext uri="{FF2B5EF4-FFF2-40B4-BE49-F238E27FC236}">
                  <a16:creationId xmlns:a16="http://schemas.microsoft.com/office/drawing/2014/main" id="{632B7BF2-3421-4E8C-A0A3-B5C350AAB4FC}"/>
                </a:ext>
              </a:extLst>
            </p:cNvPr>
            <p:cNvSpPr txBox="1"/>
            <p:nvPr/>
          </p:nvSpPr>
          <p:spPr>
            <a:xfrm>
              <a:off x="3383883" y="8872375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err="1">
                  <a:latin typeface="Faustina SemiBold"/>
                </a:rPr>
                <a:t>Từ</a:t>
              </a:r>
              <a:r>
                <a:rPr lang="en-US" sz="2800">
                  <a:latin typeface="Faustina SemiBold"/>
                </a:rPr>
                <a:t> A ta </a:t>
              </a:r>
              <a:r>
                <a:rPr lang="en-US" sz="2800" err="1">
                  <a:latin typeface="Faustina SemiBold"/>
                </a:rPr>
                <a:t>chọn</a:t>
              </a:r>
              <a:r>
                <a:rPr lang="en-US" sz="2800">
                  <a:latin typeface="Faustina SemiBold"/>
                </a:rPr>
                <a:t> C</a:t>
              </a:r>
            </a:p>
          </p:txBody>
        </p:sp>
        <p:cxnSp>
          <p:nvCxnSpPr>
            <p:cNvPr id="65" name="Đường kết nối Mũi tên Thẳng 64">
              <a:extLst>
                <a:ext uri="{FF2B5EF4-FFF2-40B4-BE49-F238E27FC236}">
                  <a16:creationId xmlns:a16="http://schemas.microsoft.com/office/drawing/2014/main" id="{96F3C1ED-258B-4A19-8058-76C542D653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1439" y="5374212"/>
              <a:ext cx="675770" cy="9131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Nhóm 67">
            <a:extLst>
              <a:ext uri="{FF2B5EF4-FFF2-40B4-BE49-F238E27FC236}">
                <a16:creationId xmlns:a16="http://schemas.microsoft.com/office/drawing/2014/main" id="{A172F6EE-9DB1-4EB2-B991-3A8810FC5D8A}"/>
              </a:ext>
            </a:extLst>
          </p:cNvPr>
          <p:cNvGrpSpPr/>
          <p:nvPr/>
        </p:nvGrpSpPr>
        <p:grpSpPr>
          <a:xfrm>
            <a:off x="2111032" y="5936631"/>
            <a:ext cx="7660710" cy="3463733"/>
            <a:chOff x="2111032" y="5936631"/>
            <a:chExt cx="7660710" cy="3463733"/>
          </a:xfrm>
        </p:grpSpPr>
        <p:sp>
          <p:nvSpPr>
            <p:cNvPr id="54" name="Hộp Văn bản 53">
              <a:extLst>
                <a:ext uri="{FF2B5EF4-FFF2-40B4-BE49-F238E27FC236}">
                  <a16:creationId xmlns:a16="http://schemas.microsoft.com/office/drawing/2014/main" id="{67C163E1-39CE-4752-8B08-50D2941C2019}"/>
                </a:ext>
              </a:extLst>
            </p:cNvPr>
            <p:cNvSpPr txBox="1"/>
            <p:nvPr/>
          </p:nvSpPr>
          <p:spPr>
            <a:xfrm>
              <a:off x="3383883" y="8877144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latin typeface="Faustina SemiBold"/>
                </a:rPr>
                <a:t>C </a:t>
              </a:r>
              <a:r>
                <a:rPr lang="en-US" sz="2800" err="1">
                  <a:latin typeface="Faustina SemiBold"/>
                </a:rPr>
                <a:t>là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trường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hợp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xấu</a:t>
              </a:r>
              <a:r>
                <a:rPr lang="en-US" sz="2800">
                  <a:latin typeface="Faustina SemiBold"/>
                </a:rPr>
                <a:t> =&gt; </a:t>
              </a:r>
              <a:r>
                <a:rPr lang="en-US" sz="2800" err="1">
                  <a:latin typeface="Faustina SemiBold"/>
                </a:rPr>
                <a:t>không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thoả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mãn</a:t>
              </a:r>
              <a:endParaRPr lang="en-US" sz="2800">
                <a:latin typeface="Faustina SemiBold"/>
              </a:endParaRP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2111032" y="5936631"/>
              <a:ext cx="2069096" cy="1826840"/>
            </a:xfrm>
            <a:prstGeom prst="rect">
              <a:avLst/>
            </a:prstGeom>
          </p:spPr>
        </p:pic>
        <p:sp>
          <p:nvSpPr>
            <p:cNvPr id="67" name="Hộp Văn bản 66">
              <a:extLst>
                <a:ext uri="{FF2B5EF4-FFF2-40B4-BE49-F238E27FC236}">
                  <a16:creationId xmlns:a16="http://schemas.microsoft.com/office/drawing/2014/main" id="{1F063AB4-E477-4575-82F8-14746F301E33}"/>
                </a:ext>
              </a:extLst>
            </p:cNvPr>
            <p:cNvSpPr txBox="1"/>
            <p:nvPr/>
          </p:nvSpPr>
          <p:spPr>
            <a:xfrm>
              <a:off x="2850985" y="6466537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vi-VN" sz="3600">
                  <a:latin typeface="Arial"/>
                  <a:cs typeface="Arial"/>
                </a:rPr>
                <a:t>C</a:t>
              </a:r>
            </a:p>
          </p:txBody>
        </p:sp>
      </p:grpSp>
      <p:grpSp>
        <p:nvGrpSpPr>
          <p:cNvPr id="71" name="Nhóm 70">
            <a:extLst>
              <a:ext uri="{FF2B5EF4-FFF2-40B4-BE49-F238E27FC236}">
                <a16:creationId xmlns:a16="http://schemas.microsoft.com/office/drawing/2014/main" id="{F72B1E57-D29E-4F87-8F13-865452D79972}"/>
              </a:ext>
            </a:extLst>
          </p:cNvPr>
          <p:cNvGrpSpPr/>
          <p:nvPr/>
        </p:nvGrpSpPr>
        <p:grpSpPr>
          <a:xfrm>
            <a:off x="3439656" y="5390992"/>
            <a:ext cx="6387859" cy="4004469"/>
            <a:chOff x="3439656" y="5390992"/>
            <a:chExt cx="6387859" cy="4004469"/>
          </a:xfrm>
        </p:grpSpPr>
        <p:sp>
          <p:nvSpPr>
            <p:cNvPr id="69" name="Hộp Văn bản 1">
              <a:extLst>
                <a:ext uri="{FF2B5EF4-FFF2-40B4-BE49-F238E27FC236}">
                  <a16:creationId xmlns:a16="http://schemas.microsoft.com/office/drawing/2014/main" id="{66E42CF9-8753-4276-B921-6E3703A669D3}"/>
                </a:ext>
              </a:extLst>
            </p:cNvPr>
            <p:cNvSpPr txBox="1"/>
            <p:nvPr/>
          </p:nvSpPr>
          <p:spPr>
            <a:xfrm>
              <a:off x="3439656" y="8872241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latin typeface="Faustina SemiBold"/>
                </a:rPr>
                <a:t>Ta quay </a:t>
              </a:r>
              <a:r>
                <a:rPr lang="en-US" sz="2800" err="1">
                  <a:latin typeface="Faustina SemiBold"/>
                </a:rPr>
                <a:t>lại</a:t>
              </a:r>
              <a:r>
                <a:rPr lang="en-US" sz="2800">
                  <a:latin typeface="Faustina SemiBold"/>
                </a:rPr>
                <a:t> A</a:t>
              </a:r>
            </a:p>
          </p:txBody>
        </p:sp>
        <p:cxnSp>
          <p:nvCxnSpPr>
            <p:cNvPr id="70" name="Đường kết nối Mũi tên Thẳng 69">
              <a:extLst>
                <a:ext uri="{FF2B5EF4-FFF2-40B4-BE49-F238E27FC236}">
                  <a16:creationId xmlns:a16="http://schemas.microsoft.com/office/drawing/2014/main" id="{72723CAA-C7D9-4AE9-8329-2A747FD607C2}"/>
                </a:ext>
              </a:extLst>
            </p:cNvPr>
            <p:cNvCxnSpPr/>
            <p:nvPr/>
          </p:nvCxnSpPr>
          <p:spPr>
            <a:xfrm flipV="1">
              <a:off x="3586344" y="5390992"/>
              <a:ext cx="586409" cy="8547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4" name="Nhóm 73">
            <a:extLst>
              <a:ext uri="{FF2B5EF4-FFF2-40B4-BE49-F238E27FC236}">
                <a16:creationId xmlns:a16="http://schemas.microsoft.com/office/drawing/2014/main" id="{5A529F03-2983-4E0E-8C62-A740DFFF10C4}"/>
              </a:ext>
            </a:extLst>
          </p:cNvPr>
          <p:cNvGrpSpPr/>
          <p:nvPr/>
        </p:nvGrpSpPr>
        <p:grpSpPr>
          <a:xfrm>
            <a:off x="3340349" y="5408816"/>
            <a:ext cx="6387859" cy="3952275"/>
            <a:chOff x="3390897" y="5443467"/>
            <a:chExt cx="6387859" cy="395227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4963042" y="5823839"/>
              <a:ext cx="1609725" cy="1674616"/>
            </a:xfrm>
            <a:prstGeom prst="rect">
              <a:avLst/>
            </a:prstGeom>
          </p:spPr>
        </p:pic>
        <p:sp>
          <p:nvSpPr>
            <p:cNvPr id="24" name="Hộp Văn bản 23">
              <a:extLst>
                <a:ext uri="{FF2B5EF4-FFF2-40B4-BE49-F238E27FC236}">
                  <a16:creationId xmlns:a16="http://schemas.microsoft.com/office/drawing/2014/main" id="{D52979B0-ADBE-4FBE-AD0A-F61B27682F4A}"/>
                </a:ext>
              </a:extLst>
            </p:cNvPr>
            <p:cNvSpPr txBox="1"/>
            <p:nvPr/>
          </p:nvSpPr>
          <p:spPr>
            <a:xfrm>
              <a:off x="5529532" y="6349041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vi-VN" sz="3600">
                  <a:latin typeface="Arial"/>
                  <a:cs typeface="Arial"/>
                </a:rPr>
                <a:t>D</a:t>
              </a:r>
            </a:p>
          </p:txBody>
        </p:sp>
        <p:sp>
          <p:nvSpPr>
            <p:cNvPr id="72" name="Hộp Văn bản 1">
              <a:extLst>
                <a:ext uri="{FF2B5EF4-FFF2-40B4-BE49-F238E27FC236}">
                  <a16:creationId xmlns:a16="http://schemas.microsoft.com/office/drawing/2014/main" id="{5F42BA25-006F-4667-812C-AEFDAB377D5A}"/>
                </a:ext>
              </a:extLst>
            </p:cNvPr>
            <p:cNvSpPr txBox="1"/>
            <p:nvPr/>
          </p:nvSpPr>
          <p:spPr>
            <a:xfrm>
              <a:off x="3390897" y="8872522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latin typeface="Faustina SemiBold"/>
                </a:rPr>
                <a:t>Ta </a:t>
              </a:r>
              <a:r>
                <a:rPr lang="en-US" sz="2800" err="1">
                  <a:latin typeface="Faustina SemiBold"/>
                </a:rPr>
                <a:t>chọn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tiếp</a:t>
              </a:r>
              <a:r>
                <a:rPr lang="en-US" sz="2800">
                  <a:latin typeface="Faustina SemiBold"/>
                </a:rPr>
                <a:t> D</a:t>
              </a:r>
            </a:p>
          </p:txBody>
        </p:sp>
        <p:cxnSp>
          <p:nvCxnSpPr>
            <p:cNvPr id="73" name="Đường kết nối Mũi tên Thẳng 72">
              <a:extLst>
                <a:ext uri="{FF2B5EF4-FFF2-40B4-BE49-F238E27FC236}">
                  <a16:creationId xmlns:a16="http://schemas.microsoft.com/office/drawing/2014/main" id="{D8B23D92-625A-465F-8430-4556BDD93176}"/>
                </a:ext>
              </a:extLst>
            </p:cNvPr>
            <p:cNvCxnSpPr>
              <a:cxnSpLocks/>
            </p:cNvCxnSpPr>
            <p:nvPr/>
          </p:nvCxnSpPr>
          <p:spPr>
            <a:xfrm>
              <a:off x="4871614" y="5443467"/>
              <a:ext cx="504644" cy="8824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Nhóm 28">
            <a:extLst>
              <a:ext uri="{FF2B5EF4-FFF2-40B4-BE49-F238E27FC236}">
                <a16:creationId xmlns:a16="http://schemas.microsoft.com/office/drawing/2014/main" id="{904A4688-0C30-4407-A1FF-73871590BCBA}"/>
              </a:ext>
            </a:extLst>
          </p:cNvPr>
          <p:cNvGrpSpPr/>
          <p:nvPr/>
        </p:nvGrpSpPr>
        <p:grpSpPr>
          <a:xfrm>
            <a:off x="3390895" y="5785322"/>
            <a:ext cx="6387859" cy="3618848"/>
            <a:chOff x="3390895" y="5785322"/>
            <a:chExt cx="6387859" cy="3618848"/>
          </a:xfrm>
        </p:grpSpPr>
        <p:sp>
          <p:nvSpPr>
            <p:cNvPr id="75" name="Hộp Văn bản 1">
              <a:extLst>
                <a:ext uri="{FF2B5EF4-FFF2-40B4-BE49-F238E27FC236}">
                  <a16:creationId xmlns:a16="http://schemas.microsoft.com/office/drawing/2014/main" id="{7A644DC4-5F94-48B2-BE47-A36711F31838}"/>
                </a:ext>
              </a:extLst>
            </p:cNvPr>
            <p:cNvSpPr txBox="1"/>
            <p:nvPr/>
          </p:nvSpPr>
          <p:spPr>
            <a:xfrm>
              <a:off x="3390895" y="8880950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latin typeface="Faustina SemiBold"/>
                </a:rPr>
                <a:t>D </a:t>
              </a:r>
              <a:r>
                <a:rPr lang="en-US" sz="2800" err="1">
                  <a:latin typeface="Faustina SemiBold"/>
                </a:rPr>
                <a:t>lại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tiếp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tục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là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một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trường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hợp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xấu</a:t>
              </a: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4720662" y="5785322"/>
              <a:ext cx="2069096" cy="1826840"/>
            </a:xfrm>
            <a:prstGeom prst="rect">
              <a:avLst/>
            </a:prstGeom>
          </p:spPr>
        </p:pic>
        <p:sp>
          <p:nvSpPr>
            <p:cNvPr id="28" name="Hộp Văn bản 27">
              <a:extLst>
                <a:ext uri="{FF2B5EF4-FFF2-40B4-BE49-F238E27FC236}">
                  <a16:creationId xmlns:a16="http://schemas.microsoft.com/office/drawing/2014/main" id="{8848B87D-AE92-4EDD-981F-59455AFC41D0}"/>
                </a:ext>
              </a:extLst>
            </p:cNvPr>
            <p:cNvSpPr txBox="1"/>
            <p:nvPr/>
          </p:nvSpPr>
          <p:spPr>
            <a:xfrm>
              <a:off x="5510089" y="6377703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vi-VN" sz="3600">
                  <a:latin typeface="Arial"/>
                </a:rPr>
                <a:t>D</a:t>
              </a:r>
              <a:endParaRPr lang="vi-VN" sz="3600"/>
            </a:p>
          </p:txBody>
        </p:sp>
      </p:grpSp>
      <p:grpSp>
        <p:nvGrpSpPr>
          <p:cNvPr id="30" name="Nhóm 29">
            <a:extLst>
              <a:ext uri="{FF2B5EF4-FFF2-40B4-BE49-F238E27FC236}">
                <a16:creationId xmlns:a16="http://schemas.microsoft.com/office/drawing/2014/main" id="{40AE2EBA-2842-487C-B150-C6B03701110A}"/>
              </a:ext>
            </a:extLst>
          </p:cNvPr>
          <p:cNvGrpSpPr/>
          <p:nvPr/>
        </p:nvGrpSpPr>
        <p:grpSpPr>
          <a:xfrm>
            <a:off x="3444197" y="5227910"/>
            <a:ext cx="6387859" cy="4217159"/>
            <a:chOff x="3444197" y="5227910"/>
            <a:chExt cx="6387859" cy="4217159"/>
          </a:xfrm>
        </p:grpSpPr>
        <p:cxnSp>
          <p:nvCxnSpPr>
            <p:cNvPr id="76" name="Đường kết nối Mũi tên Thẳng 75">
              <a:extLst>
                <a:ext uri="{FF2B5EF4-FFF2-40B4-BE49-F238E27FC236}">
                  <a16:creationId xmlns:a16="http://schemas.microsoft.com/office/drawing/2014/main" id="{7C7A06B8-9E7C-466C-B690-9B3B9261B74D}"/>
                </a:ext>
              </a:extLst>
            </p:cNvPr>
            <p:cNvCxnSpPr/>
            <p:nvPr/>
          </p:nvCxnSpPr>
          <p:spPr>
            <a:xfrm flipH="1" flipV="1">
              <a:off x="5051837" y="5227910"/>
              <a:ext cx="519432" cy="81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Hộp Văn bản 1">
              <a:extLst>
                <a:ext uri="{FF2B5EF4-FFF2-40B4-BE49-F238E27FC236}">
                  <a16:creationId xmlns:a16="http://schemas.microsoft.com/office/drawing/2014/main" id="{32936ED3-A196-4E4D-93FE-F644E8DFCFD5}"/>
                </a:ext>
              </a:extLst>
            </p:cNvPr>
            <p:cNvSpPr txBox="1"/>
            <p:nvPr/>
          </p:nvSpPr>
          <p:spPr>
            <a:xfrm>
              <a:off x="3444197" y="8921849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latin typeface="Faustina SemiBold"/>
                </a:rPr>
                <a:t>Ta quay </a:t>
              </a:r>
              <a:r>
                <a:rPr lang="en-US" sz="2800" err="1">
                  <a:latin typeface="Faustina SemiBold"/>
                </a:rPr>
                <a:t>lại</a:t>
              </a:r>
              <a:r>
                <a:rPr lang="en-US" sz="2800">
                  <a:latin typeface="Faustina SemiBold"/>
                </a:rPr>
                <a:t> A</a:t>
              </a:r>
            </a:p>
          </p:txBody>
        </p:sp>
      </p:grpSp>
      <p:sp>
        <p:nvSpPr>
          <p:cNvPr id="51" name="Hộp Văn bản 1">
            <a:extLst>
              <a:ext uri="{FF2B5EF4-FFF2-40B4-BE49-F238E27FC236}">
                <a16:creationId xmlns:a16="http://schemas.microsoft.com/office/drawing/2014/main" id="{B1925F8B-A2C0-4BB4-9021-F5E4B01262FC}"/>
              </a:ext>
            </a:extLst>
          </p:cNvPr>
          <p:cNvSpPr txBox="1"/>
          <p:nvPr/>
        </p:nvSpPr>
        <p:spPr>
          <a:xfrm>
            <a:off x="3487035" y="8873195"/>
            <a:ext cx="6387859" cy="523220"/>
          </a:xfrm>
          <a:prstGeom prst="rect">
            <a:avLst/>
          </a:prstGeom>
          <a:solidFill>
            <a:srgbClr val="EFE1D9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err="1">
                <a:latin typeface="Faustina SemiBold"/>
              </a:rPr>
              <a:t>Lúc</a:t>
            </a:r>
            <a:r>
              <a:rPr lang="en-US" sz="2800">
                <a:latin typeface="Faustina SemiBold"/>
              </a:rPr>
              <a:t> </a:t>
            </a:r>
            <a:r>
              <a:rPr lang="en-US" sz="2800" err="1">
                <a:latin typeface="Faustina SemiBold"/>
              </a:rPr>
              <a:t>này</a:t>
            </a:r>
            <a:r>
              <a:rPr lang="en-US" sz="2800">
                <a:latin typeface="Faustina SemiBold"/>
              </a:rPr>
              <a:t> </a:t>
            </a:r>
            <a:r>
              <a:rPr lang="en-US" sz="2800" err="1">
                <a:latin typeface="Faustina SemiBold"/>
              </a:rPr>
              <a:t>đang</a:t>
            </a:r>
            <a:r>
              <a:rPr lang="en-US" sz="2800">
                <a:latin typeface="Faustina SemiBold"/>
              </a:rPr>
              <a:t> ở A </a:t>
            </a:r>
            <a:r>
              <a:rPr lang="en-US" sz="2800" err="1">
                <a:latin typeface="Faustina SemiBold"/>
              </a:rPr>
              <a:t>nhưng</a:t>
            </a:r>
            <a:r>
              <a:rPr lang="en-US" sz="2800">
                <a:latin typeface="Faustina SemiBold"/>
              </a:rPr>
              <a:t> </a:t>
            </a:r>
            <a:r>
              <a:rPr lang="en-US" sz="2800" err="1">
                <a:latin typeface="Faustina SemiBold"/>
              </a:rPr>
              <a:t>không</a:t>
            </a:r>
            <a:r>
              <a:rPr lang="en-US" sz="2800">
                <a:latin typeface="Faustina SemiBold"/>
              </a:rPr>
              <a:t> </a:t>
            </a:r>
            <a:r>
              <a:rPr lang="en-US" sz="2800" err="1">
                <a:latin typeface="Faustina SemiBold"/>
              </a:rPr>
              <a:t>chọn</a:t>
            </a:r>
            <a:r>
              <a:rPr lang="en-US" sz="2800">
                <a:latin typeface="Faustina SemiBold"/>
              </a:rPr>
              <a:t> </a:t>
            </a:r>
            <a:r>
              <a:rPr lang="en-US" sz="2800" err="1">
                <a:latin typeface="Faustina SemiBold"/>
              </a:rPr>
              <a:t>gì</a:t>
            </a:r>
          </a:p>
        </p:txBody>
      </p:sp>
      <p:grpSp>
        <p:nvGrpSpPr>
          <p:cNvPr id="31" name="Nhóm 30">
            <a:extLst>
              <a:ext uri="{FF2B5EF4-FFF2-40B4-BE49-F238E27FC236}">
                <a16:creationId xmlns:a16="http://schemas.microsoft.com/office/drawing/2014/main" id="{B851F396-F1FD-4F6C-847B-D5B142D78CEA}"/>
              </a:ext>
            </a:extLst>
          </p:cNvPr>
          <p:cNvGrpSpPr/>
          <p:nvPr/>
        </p:nvGrpSpPr>
        <p:grpSpPr>
          <a:xfrm>
            <a:off x="3486631" y="3841101"/>
            <a:ext cx="6387859" cy="5597353"/>
            <a:chOff x="3486631" y="3841101"/>
            <a:chExt cx="6387859" cy="5597353"/>
          </a:xfrm>
        </p:grpSpPr>
        <p:cxnSp>
          <p:nvCxnSpPr>
            <p:cNvPr id="52" name="Đường kết nối Mũi tên Thẳng 51">
              <a:extLst>
                <a:ext uri="{FF2B5EF4-FFF2-40B4-BE49-F238E27FC236}">
                  <a16:creationId xmlns:a16="http://schemas.microsoft.com/office/drawing/2014/main" id="{D10E65EA-156A-4140-B69B-5F18943349CB}"/>
                </a:ext>
              </a:extLst>
            </p:cNvPr>
            <p:cNvCxnSpPr/>
            <p:nvPr/>
          </p:nvCxnSpPr>
          <p:spPr>
            <a:xfrm flipV="1">
              <a:off x="5128039" y="3841101"/>
              <a:ext cx="1208040" cy="6943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Hộp Văn bản 1">
              <a:extLst>
                <a:ext uri="{FF2B5EF4-FFF2-40B4-BE49-F238E27FC236}">
                  <a16:creationId xmlns:a16="http://schemas.microsoft.com/office/drawing/2014/main" id="{D7EC071A-0D81-4266-A952-8BDD0871E9A8}"/>
                </a:ext>
              </a:extLst>
            </p:cNvPr>
            <p:cNvSpPr txBox="1"/>
            <p:nvPr/>
          </p:nvSpPr>
          <p:spPr>
            <a:xfrm>
              <a:off x="3486631" y="8915234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latin typeface="Faustina SemiBold"/>
                </a:rPr>
                <a:t>Ta </a:t>
              </a:r>
              <a:r>
                <a:rPr lang="en-US" sz="2800" err="1">
                  <a:latin typeface="Faustina SemiBold"/>
                </a:rPr>
                <a:t>đi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về</a:t>
              </a:r>
              <a:r>
                <a:rPr lang="en-US" sz="2800">
                  <a:latin typeface="Faustina SemiBold"/>
                </a:rPr>
                <a:t> ROOT</a:t>
              </a:r>
            </a:p>
          </p:txBody>
        </p:sp>
      </p:grpSp>
      <p:grpSp>
        <p:nvGrpSpPr>
          <p:cNvPr id="33" name="Nhóm 32">
            <a:extLst>
              <a:ext uri="{FF2B5EF4-FFF2-40B4-BE49-F238E27FC236}">
                <a16:creationId xmlns:a16="http://schemas.microsoft.com/office/drawing/2014/main" id="{4A6501CE-8D83-4F34-8C6D-5DA83F9B2A3E}"/>
              </a:ext>
            </a:extLst>
          </p:cNvPr>
          <p:cNvGrpSpPr/>
          <p:nvPr/>
        </p:nvGrpSpPr>
        <p:grpSpPr>
          <a:xfrm>
            <a:off x="3484230" y="3833821"/>
            <a:ext cx="6387859" cy="5613147"/>
            <a:chOff x="3484230" y="3833821"/>
            <a:chExt cx="6387859" cy="5613147"/>
          </a:xfrm>
        </p:grpSpPr>
        <p:sp>
          <p:nvSpPr>
            <p:cNvPr id="55" name="Hộp Văn bản 1">
              <a:extLst>
                <a:ext uri="{FF2B5EF4-FFF2-40B4-BE49-F238E27FC236}">
                  <a16:creationId xmlns:a16="http://schemas.microsoft.com/office/drawing/2014/main" id="{3A45C379-04E8-44A0-816B-AC8247A07D0B}"/>
                </a:ext>
              </a:extLst>
            </p:cNvPr>
            <p:cNvSpPr txBox="1"/>
            <p:nvPr/>
          </p:nvSpPr>
          <p:spPr>
            <a:xfrm>
              <a:off x="3484230" y="8923748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latin typeface="Faustina SemiBold"/>
                </a:rPr>
                <a:t>Ở ROOT </a:t>
              </a:r>
              <a:r>
                <a:rPr lang="en-US" sz="2800" err="1">
                  <a:latin typeface="Faustina SemiBold"/>
                </a:rPr>
                <a:t>đã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thử</a:t>
              </a:r>
              <a:r>
                <a:rPr lang="en-US" sz="2800">
                  <a:latin typeface="Faustina SemiBold"/>
                </a:rPr>
                <a:t> A </a:t>
              </a:r>
              <a:r>
                <a:rPr lang="en-US" sz="2800" err="1">
                  <a:latin typeface="Faustina SemiBold"/>
                </a:rPr>
                <a:t>nên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lần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này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sẽ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thử</a:t>
              </a:r>
              <a:r>
                <a:rPr lang="en-US" sz="2800">
                  <a:latin typeface="Faustina SemiBold"/>
                </a:rPr>
                <a:t> B</a:t>
              </a:r>
            </a:p>
          </p:txBody>
        </p:sp>
        <p:cxnSp>
          <p:nvCxnSpPr>
            <p:cNvPr id="56" name="Đường kết nối Mũi tên Thẳng 55">
              <a:extLst>
                <a:ext uri="{FF2B5EF4-FFF2-40B4-BE49-F238E27FC236}">
                  <a16:creationId xmlns:a16="http://schemas.microsoft.com/office/drawing/2014/main" id="{A38B63D3-6AD3-4D99-BAC5-843AF4455806}"/>
                </a:ext>
              </a:extLst>
            </p:cNvPr>
            <p:cNvCxnSpPr>
              <a:cxnSpLocks/>
            </p:cNvCxnSpPr>
            <p:nvPr/>
          </p:nvCxnSpPr>
          <p:spPr>
            <a:xfrm>
              <a:off x="7712333" y="3833821"/>
              <a:ext cx="1162408" cy="7095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Nhóm 34">
            <a:extLst>
              <a:ext uri="{FF2B5EF4-FFF2-40B4-BE49-F238E27FC236}">
                <a16:creationId xmlns:a16="http://schemas.microsoft.com/office/drawing/2014/main" id="{B1A9579D-1FD8-4979-9EEA-C4C2852DF028}"/>
              </a:ext>
            </a:extLst>
          </p:cNvPr>
          <p:cNvGrpSpPr/>
          <p:nvPr/>
        </p:nvGrpSpPr>
        <p:grpSpPr>
          <a:xfrm>
            <a:off x="3444566" y="5316977"/>
            <a:ext cx="7372959" cy="4087199"/>
            <a:chOff x="3444566" y="5316977"/>
            <a:chExt cx="7372959" cy="4087199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7534275" y="5823839"/>
              <a:ext cx="1609725" cy="1674616"/>
            </a:xfrm>
            <a:prstGeom prst="rect">
              <a:avLst/>
            </a:prstGeom>
          </p:spPr>
        </p:pic>
        <p:sp>
          <p:nvSpPr>
            <p:cNvPr id="25" name="Hộp Văn bản 24">
              <a:extLst>
                <a:ext uri="{FF2B5EF4-FFF2-40B4-BE49-F238E27FC236}">
                  <a16:creationId xmlns:a16="http://schemas.microsoft.com/office/drawing/2014/main" id="{8372A8EA-E158-43C4-BD4B-7A1E701EAB7C}"/>
                </a:ext>
              </a:extLst>
            </p:cNvPr>
            <p:cNvSpPr txBox="1"/>
            <p:nvPr/>
          </p:nvSpPr>
          <p:spPr>
            <a:xfrm>
              <a:off x="8074325" y="6349041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vi-VN" sz="3600">
                  <a:latin typeface="Arial"/>
                  <a:cs typeface="Arial"/>
                </a:rPr>
                <a:t>E</a:t>
              </a:r>
            </a:p>
          </p:txBody>
        </p:sp>
        <p:sp>
          <p:nvSpPr>
            <p:cNvPr id="59" name="Hộp Văn bản 1">
              <a:extLst>
                <a:ext uri="{FF2B5EF4-FFF2-40B4-BE49-F238E27FC236}">
                  <a16:creationId xmlns:a16="http://schemas.microsoft.com/office/drawing/2014/main" id="{2411B8FC-30DE-4DE8-911D-82583512CB80}"/>
                </a:ext>
              </a:extLst>
            </p:cNvPr>
            <p:cNvSpPr txBox="1"/>
            <p:nvPr/>
          </p:nvSpPr>
          <p:spPr>
            <a:xfrm>
              <a:off x="3444566" y="8880956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err="1">
                  <a:latin typeface="Faustina SemiBold"/>
                </a:rPr>
                <a:t>Từ</a:t>
              </a:r>
              <a:r>
                <a:rPr lang="en-US" sz="2800">
                  <a:latin typeface="Faustina SemiBold"/>
                </a:rPr>
                <a:t> B ta </a:t>
              </a:r>
              <a:r>
                <a:rPr lang="en-US" sz="2800" err="1">
                  <a:latin typeface="Faustina SemiBold"/>
                </a:rPr>
                <a:t>chọn</a:t>
              </a:r>
              <a:r>
                <a:rPr lang="en-US" sz="2800">
                  <a:latin typeface="Faustina SemiBold"/>
                </a:rPr>
                <a:t> E</a:t>
              </a:r>
            </a:p>
          </p:txBody>
        </p:sp>
        <p:cxnSp>
          <p:nvCxnSpPr>
            <p:cNvPr id="61" name="Đường kết nối Mũi tên Thẳng 60">
              <a:extLst>
                <a:ext uri="{FF2B5EF4-FFF2-40B4-BE49-F238E27FC236}">
                  <a16:creationId xmlns:a16="http://schemas.microsoft.com/office/drawing/2014/main" id="{9BF216A5-CFBE-4C3D-96E1-D0BC70E1E1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72820" y="5316977"/>
              <a:ext cx="519743" cy="8829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Hộp Văn bản 1">
            <a:extLst>
              <a:ext uri="{FF2B5EF4-FFF2-40B4-BE49-F238E27FC236}">
                <a16:creationId xmlns:a16="http://schemas.microsoft.com/office/drawing/2014/main" id="{79FD2C2C-3FA7-4FA6-B044-75A426AB8065}"/>
              </a:ext>
            </a:extLst>
          </p:cNvPr>
          <p:cNvSpPr txBox="1"/>
          <p:nvPr/>
        </p:nvSpPr>
        <p:spPr>
          <a:xfrm>
            <a:off x="8074325" y="6349041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sz="3600">
                <a:latin typeface="Arial"/>
                <a:cs typeface="Arial"/>
              </a:rPr>
              <a:t>E</a:t>
            </a:r>
          </a:p>
        </p:txBody>
      </p:sp>
      <p:grpSp>
        <p:nvGrpSpPr>
          <p:cNvPr id="36" name="Nhóm 35">
            <a:extLst>
              <a:ext uri="{FF2B5EF4-FFF2-40B4-BE49-F238E27FC236}">
                <a16:creationId xmlns:a16="http://schemas.microsoft.com/office/drawing/2014/main" id="{90737B33-4605-40CC-82AB-5B1955CE022F}"/>
              </a:ext>
            </a:extLst>
          </p:cNvPr>
          <p:cNvGrpSpPr/>
          <p:nvPr/>
        </p:nvGrpSpPr>
        <p:grpSpPr>
          <a:xfrm>
            <a:off x="3486875" y="5877429"/>
            <a:ext cx="7376431" cy="3501369"/>
            <a:chOff x="3433574" y="5912963"/>
            <a:chExt cx="7376431" cy="3501369"/>
          </a:xfrm>
        </p:grpSpPr>
        <p:sp>
          <p:nvSpPr>
            <p:cNvPr id="62" name="Hộp Văn bản 1">
              <a:extLst>
                <a:ext uri="{FF2B5EF4-FFF2-40B4-BE49-F238E27FC236}">
                  <a16:creationId xmlns:a16="http://schemas.microsoft.com/office/drawing/2014/main" id="{B363142B-9B73-4996-B19A-2755DCF891FE}"/>
                </a:ext>
              </a:extLst>
            </p:cNvPr>
            <p:cNvSpPr txBox="1"/>
            <p:nvPr/>
          </p:nvSpPr>
          <p:spPr>
            <a:xfrm>
              <a:off x="3433574" y="8891112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latin typeface="Faustina SemiBold"/>
                </a:rPr>
                <a:t>E </a:t>
              </a:r>
              <a:r>
                <a:rPr lang="en-US" sz="2800" err="1">
                  <a:latin typeface="Faustina SemiBold"/>
                </a:rPr>
                <a:t>là</a:t>
              </a:r>
              <a:r>
                <a:rPr lang="en-US" sz="2800">
                  <a:latin typeface="Faustina SemiBold"/>
                </a:rPr>
                <a:t> </a:t>
              </a:r>
              <a:r>
                <a:rPr lang="en-US" sz="2800" err="1">
                  <a:latin typeface="Faustina SemiBold"/>
                </a:rPr>
                <a:t>nghiệm</a:t>
              </a:r>
              <a:r>
                <a:rPr lang="en-US" sz="2800">
                  <a:latin typeface="Faustina SemiBold"/>
                </a:rPr>
                <a:t> </a:t>
              </a:r>
              <a:r>
                <a:rPr lang="en-US" sz="2800" err="1">
                  <a:latin typeface="Faustina SemiBold"/>
                </a:rPr>
                <a:t>cần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tìm</a:t>
              </a:r>
              <a:r>
                <a:rPr lang="en-US" sz="2800">
                  <a:latin typeface="Faustina SemiBold"/>
                </a:rPr>
                <a:t> =&gt; </a:t>
              </a:r>
              <a:r>
                <a:rPr lang="en-US" sz="2800" err="1">
                  <a:latin typeface="Faustina SemiBold"/>
                </a:rPr>
                <a:t>lưu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lại</a:t>
              </a:r>
            </a:p>
          </p:txBody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7509682" y="5912963"/>
              <a:ext cx="1631237" cy="1529285"/>
            </a:xfrm>
            <a:prstGeom prst="rect">
              <a:avLst/>
            </a:prstGeom>
          </p:spPr>
        </p:pic>
        <p:sp>
          <p:nvSpPr>
            <p:cNvPr id="64" name="Hộp Văn bản 1">
              <a:extLst>
                <a:ext uri="{FF2B5EF4-FFF2-40B4-BE49-F238E27FC236}">
                  <a16:creationId xmlns:a16="http://schemas.microsoft.com/office/drawing/2014/main" id="{79FD2C2C-3FA7-4FA6-B044-75A426AB8065}"/>
                </a:ext>
              </a:extLst>
            </p:cNvPr>
            <p:cNvSpPr txBox="1"/>
            <p:nvPr/>
          </p:nvSpPr>
          <p:spPr>
            <a:xfrm>
              <a:off x="8066805" y="6401679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vi-VN" sz="3600">
                  <a:latin typeface="Arial"/>
                  <a:cs typeface="Arial"/>
                </a:rPr>
                <a:t>E</a:t>
              </a:r>
            </a:p>
          </p:txBody>
        </p:sp>
      </p:grpSp>
      <p:grpSp>
        <p:nvGrpSpPr>
          <p:cNvPr id="39" name="Nhóm 38">
            <a:extLst>
              <a:ext uri="{FF2B5EF4-FFF2-40B4-BE49-F238E27FC236}">
                <a16:creationId xmlns:a16="http://schemas.microsoft.com/office/drawing/2014/main" id="{A71212B5-D881-4FDD-9A2C-8EFFF2235E4D}"/>
              </a:ext>
            </a:extLst>
          </p:cNvPr>
          <p:cNvGrpSpPr/>
          <p:nvPr/>
        </p:nvGrpSpPr>
        <p:grpSpPr>
          <a:xfrm>
            <a:off x="3434271" y="5186570"/>
            <a:ext cx="6387859" cy="4202651"/>
            <a:chOff x="3434271" y="5186570"/>
            <a:chExt cx="6387859" cy="4202651"/>
          </a:xfrm>
        </p:grpSpPr>
        <p:cxnSp>
          <p:nvCxnSpPr>
            <p:cNvPr id="66" name="Đường kết nối Mũi tên Thẳng 65">
              <a:extLst>
                <a:ext uri="{FF2B5EF4-FFF2-40B4-BE49-F238E27FC236}">
                  <a16:creationId xmlns:a16="http://schemas.microsoft.com/office/drawing/2014/main" id="{D4281671-85A2-43BB-A662-5399D665CBFE}"/>
                </a:ext>
              </a:extLst>
            </p:cNvPr>
            <p:cNvCxnSpPr/>
            <p:nvPr/>
          </p:nvCxnSpPr>
          <p:spPr>
            <a:xfrm flipV="1">
              <a:off x="8445470" y="5186570"/>
              <a:ext cx="536278" cy="8246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Hộp Văn bản 37">
              <a:extLst>
                <a:ext uri="{FF2B5EF4-FFF2-40B4-BE49-F238E27FC236}">
                  <a16:creationId xmlns:a16="http://schemas.microsoft.com/office/drawing/2014/main" id="{83A98174-50DC-44AE-8F47-79662E33CAE0}"/>
                </a:ext>
              </a:extLst>
            </p:cNvPr>
            <p:cNvSpPr txBox="1"/>
            <p:nvPr/>
          </p:nvSpPr>
          <p:spPr>
            <a:xfrm>
              <a:off x="3434271" y="8866001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latin typeface="Faustina SemiBold"/>
                </a:rPr>
                <a:t>Quay </a:t>
              </a:r>
              <a:r>
                <a:rPr lang="en-US" sz="2800" err="1">
                  <a:latin typeface="Faustina SemiBold"/>
                </a:rPr>
                <a:t>lại</a:t>
              </a:r>
              <a:r>
                <a:rPr lang="en-US" sz="2800">
                  <a:latin typeface="Faustina SemiBold"/>
                </a:rPr>
                <a:t> B</a:t>
              </a:r>
            </a:p>
          </p:txBody>
        </p:sp>
      </p:grpSp>
      <p:grpSp>
        <p:nvGrpSpPr>
          <p:cNvPr id="40" name="Nhóm 39">
            <a:extLst>
              <a:ext uri="{FF2B5EF4-FFF2-40B4-BE49-F238E27FC236}">
                <a16:creationId xmlns:a16="http://schemas.microsoft.com/office/drawing/2014/main" id="{1098371A-F6FF-4AF7-9A7F-947760540BFF}"/>
              </a:ext>
            </a:extLst>
          </p:cNvPr>
          <p:cNvGrpSpPr/>
          <p:nvPr/>
        </p:nvGrpSpPr>
        <p:grpSpPr>
          <a:xfrm>
            <a:off x="3342683" y="5255763"/>
            <a:ext cx="9917263" cy="4163069"/>
            <a:chOff x="3434271" y="5255763"/>
            <a:chExt cx="9917263" cy="416306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9998868" y="5823839"/>
              <a:ext cx="1609725" cy="1674616"/>
            </a:xfrm>
            <a:prstGeom prst="rect">
              <a:avLst/>
            </a:prstGeom>
          </p:spPr>
        </p:pic>
        <p:sp>
          <p:nvSpPr>
            <p:cNvPr id="26" name="Hộp Văn bản 25">
              <a:extLst>
                <a:ext uri="{FF2B5EF4-FFF2-40B4-BE49-F238E27FC236}">
                  <a16:creationId xmlns:a16="http://schemas.microsoft.com/office/drawing/2014/main" id="{BCBB387F-B8B4-4A67-A0F0-C72C84FEC799}"/>
                </a:ext>
              </a:extLst>
            </p:cNvPr>
            <p:cNvSpPr txBox="1"/>
            <p:nvPr/>
          </p:nvSpPr>
          <p:spPr>
            <a:xfrm>
              <a:off x="10608334" y="6349042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vi-VN" sz="3600">
                  <a:latin typeface="Arial"/>
                  <a:cs typeface="Arial"/>
                </a:rPr>
                <a:t>F</a:t>
              </a:r>
            </a:p>
          </p:txBody>
        </p:sp>
        <p:cxnSp>
          <p:nvCxnSpPr>
            <p:cNvPr id="79" name="Đường kết nối Mũi tên Thẳng 78">
              <a:extLst>
                <a:ext uri="{FF2B5EF4-FFF2-40B4-BE49-F238E27FC236}">
                  <a16:creationId xmlns:a16="http://schemas.microsoft.com/office/drawing/2014/main" id="{C453F80F-528F-40F5-B66A-24893470357B}"/>
                </a:ext>
              </a:extLst>
            </p:cNvPr>
            <p:cNvCxnSpPr>
              <a:cxnSpLocks/>
            </p:cNvCxnSpPr>
            <p:nvPr/>
          </p:nvCxnSpPr>
          <p:spPr>
            <a:xfrm>
              <a:off x="10040586" y="5255763"/>
              <a:ext cx="598476" cy="9662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Hộp Văn bản 1">
              <a:extLst>
                <a:ext uri="{FF2B5EF4-FFF2-40B4-BE49-F238E27FC236}">
                  <a16:creationId xmlns:a16="http://schemas.microsoft.com/office/drawing/2014/main" id="{BA736DA0-8DBF-44CD-8596-A8485C14040D}"/>
                </a:ext>
              </a:extLst>
            </p:cNvPr>
            <p:cNvSpPr txBox="1"/>
            <p:nvPr/>
          </p:nvSpPr>
          <p:spPr>
            <a:xfrm>
              <a:off x="3434271" y="8895612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err="1">
                  <a:latin typeface="Faustina SemiBold"/>
                </a:rPr>
                <a:t>Xét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nốt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trường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hợp</a:t>
              </a:r>
              <a:r>
                <a:rPr lang="en-US" sz="2800">
                  <a:latin typeface="Faustina SemiBold"/>
                </a:rPr>
                <a:t> F</a:t>
              </a:r>
            </a:p>
          </p:txBody>
        </p:sp>
      </p:grpSp>
      <p:grpSp>
        <p:nvGrpSpPr>
          <p:cNvPr id="41" name="Nhóm 40">
            <a:extLst>
              <a:ext uri="{FF2B5EF4-FFF2-40B4-BE49-F238E27FC236}">
                <a16:creationId xmlns:a16="http://schemas.microsoft.com/office/drawing/2014/main" id="{0EDDD2E7-A751-483F-84D7-4EEDB4D8E77D}"/>
              </a:ext>
            </a:extLst>
          </p:cNvPr>
          <p:cNvGrpSpPr/>
          <p:nvPr/>
        </p:nvGrpSpPr>
        <p:grpSpPr>
          <a:xfrm>
            <a:off x="3488037" y="3954246"/>
            <a:ext cx="3494096" cy="1826840"/>
            <a:chOff x="3488037" y="3954246"/>
            <a:chExt cx="3494096" cy="182684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3488037" y="3954246"/>
              <a:ext cx="2069096" cy="1826840"/>
            </a:xfrm>
            <a:prstGeom prst="rect">
              <a:avLst/>
            </a:prstGeom>
          </p:spPr>
        </p:pic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5F568F5E-AAF7-4506-83F7-26DAFE87BDD7}"/>
                </a:ext>
              </a:extLst>
            </p:cNvPr>
            <p:cNvSpPr txBox="1"/>
            <p:nvPr/>
          </p:nvSpPr>
          <p:spPr>
            <a:xfrm>
              <a:off x="4238933" y="4500536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vi-VN" sz="3600">
                  <a:latin typeface="Arial"/>
                  <a:cs typeface="Arial"/>
                </a:rPr>
                <a:t>A</a:t>
              </a:r>
            </a:p>
          </p:txBody>
        </p:sp>
      </p:grpSp>
      <p:grpSp>
        <p:nvGrpSpPr>
          <p:cNvPr id="44" name="Nhóm 43">
            <a:extLst>
              <a:ext uri="{FF2B5EF4-FFF2-40B4-BE49-F238E27FC236}">
                <a16:creationId xmlns:a16="http://schemas.microsoft.com/office/drawing/2014/main" id="{D5EFB508-B172-40AD-ADD6-2756E55D6184}"/>
              </a:ext>
            </a:extLst>
          </p:cNvPr>
          <p:cNvGrpSpPr/>
          <p:nvPr/>
        </p:nvGrpSpPr>
        <p:grpSpPr>
          <a:xfrm>
            <a:off x="3337879" y="5783727"/>
            <a:ext cx="9895209" cy="3616077"/>
            <a:chOff x="3385257" y="5807416"/>
            <a:chExt cx="9895209" cy="3616077"/>
          </a:xfrm>
        </p:grpSpPr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E9271EBE-C872-46CF-8CCB-B61EC0ADE986}"/>
                </a:ext>
              </a:extLst>
            </p:cNvPr>
            <p:cNvSpPr txBox="1"/>
            <p:nvPr/>
          </p:nvSpPr>
          <p:spPr>
            <a:xfrm>
              <a:off x="3385257" y="8900273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latin typeface="Faustina SemiBold"/>
                </a:rPr>
                <a:t>F </a:t>
              </a:r>
              <a:r>
                <a:rPr lang="en-US" sz="2800" err="1">
                  <a:latin typeface="Faustina SemiBold"/>
                </a:rPr>
                <a:t>là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trường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hợp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sai</a:t>
              </a:r>
              <a:r>
                <a:rPr lang="en-US" sz="2800">
                  <a:latin typeface="Faustina SemiBold"/>
                </a:rPr>
                <a:t> =&gt; </a:t>
              </a:r>
              <a:r>
                <a:rPr lang="en-US" sz="2800" err="1">
                  <a:latin typeface="Faustina SemiBold"/>
                </a:rPr>
                <a:t>không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nhận</a:t>
              </a: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9697014" y="5807416"/>
              <a:ext cx="2069096" cy="1826840"/>
            </a:xfrm>
            <a:prstGeom prst="rect">
              <a:avLst/>
            </a:prstGeom>
          </p:spPr>
        </p:pic>
        <p:sp>
          <p:nvSpPr>
            <p:cNvPr id="81" name="Hộp Văn bản 1">
              <a:extLst>
                <a:ext uri="{FF2B5EF4-FFF2-40B4-BE49-F238E27FC236}">
                  <a16:creationId xmlns:a16="http://schemas.microsoft.com/office/drawing/2014/main" id="{CB697401-2CB1-4F63-84A3-29F1D18E9322}"/>
                </a:ext>
              </a:extLst>
            </p:cNvPr>
            <p:cNvSpPr txBox="1"/>
            <p:nvPr/>
          </p:nvSpPr>
          <p:spPr>
            <a:xfrm>
              <a:off x="10537266" y="6313508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vi-VN" sz="3600">
                  <a:latin typeface="Arial"/>
                  <a:cs typeface="Arial"/>
                </a:rPr>
                <a:t>F</a:t>
              </a:r>
            </a:p>
          </p:txBody>
        </p:sp>
      </p:grpSp>
      <p:sp>
        <p:nvSpPr>
          <p:cNvPr id="82" name="Hộp Văn bản 1">
            <a:extLst>
              <a:ext uri="{FF2B5EF4-FFF2-40B4-BE49-F238E27FC236}">
                <a16:creationId xmlns:a16="http://schemas.microsoft.com/office/drawing/2014/main" id="{80C4C547-B090-4F61-A595-6668149EB718}"/>
              </a:ext>
            </a:extLst>
          </p:cNvPr>
          <p:cNvSpPr txBox="1"/>
          <p:nvPr/>
        </p:nvSpPr>
        <p:spPr>
          <a:xfrm>
            <a:off x="3385257" y="8900273"/>
            <a:ext cx="6387859" cy="523220"/>
          </a:xfrm>
          <a:prstGeom prst="rect">
            <a:avLst/>
          </a:prstGeom>
          <a:solidFill>
            <a:srgbClr val="EFE1D9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Bungee Shade"/>
                <a:ea typeface="+mn-lt"/>
                <a:cs typeface="+mn-lt"/>
              </a:rPr>
              <a:t>KẾT THÚC CHƯƠNG TRÌNH</a:t>
            </a:r>
          </a:p>
        </p:txBody>
      </p:sp>
    </p:spTree>
    <p:extLst>
      <p:ext uri="{BB962C8B-B14F-4D97-AF65-F5344CB8AC3E}">
        <p14:creationId xmlns:p14="http://schemas.microsoft.com/office/powerpoint/2010/main" val="30202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3" grpId="0"/>
      <p:bldP spid="8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85413" y="4314099"/>
            <a:ext cx="4497083" cy="620287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062451" y="3153164"/>
            <a:ext cx="7882699" cy="4333925"/>
            <a:chOff x="0" y="0"/>
            <a:chExt cx="10510265" cy="5778567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0"/>
              <a:ext cx="10510265" cy="4362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8F8F2"/>
                  </a:solidFill>
                  <a:latin typeface="True Typewriter"/>
                </a:rPr>
                <a:t>Đây là một kỹ thuật vét cạn (xét tất cả các trường hợp)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951373"/>
              <a:ext cx="8772309" cy="827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80"/>
                </a:lnSpc>
              </a:pPr>
              <a:r>
                <a:rPr lang="en-US" sz="3700">
                  <a:solidFill>
                    <a:srgbClr val="FFFFFF"/>
                  </a:solidFill>
                  <a:latin typeface="Faustina Regular Bold"/>
                </a:rPr>
                <a:t>Thường được cài đặt bằng đệ quy.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428121" y="6015351"/>
            <a:ext cx="3715879" cy="324294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3372" t="4757" r="2196"/>
          <a:stretch>
            <a:fillRect/>
          </a:stretch>
        </p:blipFill>
        <p:spPr>
          <a:xfrm rot="-67544">
            <a:off x="1929296" y="1949675"/>
            <a:ext cx="6837392" cy="583588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5400000">
            <a:off x="-1478952" y="3997841"/>
            <a:ext cx="6703160" cy="100547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0697339">
            <a:off x="-306885" y="3946813"/>
            <a:ext cx="2671170" cy="7345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067006" y="3312387"/>
            <a:ext cx="1730401" cy="366222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03267" y="863917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FFFFFF"/>
                </a:solidFill>
                <a:latin typeface="Poppins Medium"/>
              </a:rPr>
              <a:t>07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189227" y="11453"/>
            <a:ext cx="4098773" cy="1137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601210">
            <a:off x="11418668" y="-6710686"/>
            <a:ext cx="11026270" cy="104715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34752">
            <a:off x="-7318048" y="6736305"/>
            <a:ext cx="9877883" cy="9380931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-5400000">
            <a:off x="7623537" y="7556483"/>
            <a:ext cx="3031401" cy="0"/>
          </a:xfrm>
          <a:prstGeom prst="line">
            <a:avLst/>
          </a:prstGeom>
          <a:ln w="9525" cap="rnd">
            <a:solidFill>
              <a:srgbClr val="B76E2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891661" y="0"/>
            <a:ext cx="4396339" cy="12201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239789" y="5388719"/>
            <a:ext cx="2046853" cy="203917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315427" y="5388719"/>
            <a:ext cx="2509757" cy="203917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351831" y="5776850"/>
            <a:ext cx="1551968" cy="126291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2545796" y="5776850"/>
            <a:ext cx="1551968" cy="12629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028700" y="5441507"/>
            <a:ext cx="1848199" cy="193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477978" y="2319850"/>
            <a:ext cx="9351095" cy="959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6"/>
              </a:lnSpc>
            </a:pPr>
            <a:r>
              <a:rPr lang="en-US" sz="7200">
                <a:solidFill>
                  <a:srgbClr val="004AAD"/>
                </a:solidFill>
                <a:latin typeface="Bungee Shade"/>
              </a:rPr>
              <a:t>2. PHÂN LOẠI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77593" y="7895847"/>
            <a:ext cx="6389167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899" spc="510">
                <a:solidFill>
                  <a:srgbClr val="B76E22"/>
                </a:solidFill>
                <a:latin typeface="Faustina SemiBold"/>
              </a:rPr>
              <a:t>QUAY LUI TÌM </a:t>
            </a:r>
          </a:p>
          <a:p>
            <a:pPr algn="ctr">
              <a:lnSpc>
                <a:spcPts val="4679"/>
              </a:lnSpc>
            </a:pPr>
            <a:r>
              <a:rPr lang="en-US" sz="3899" spc="510">
                <a:solidFill>
                  <a:srgbClr val="B76E22"/>
                </a:solidFill>
                <a:latin typeface="Faustina SemiBold"/>
              </a:rPr>
              <a:t>TOÀN BỘ GIẢI PHÁP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2588" y="7895847"/>
            <a:ext cx="6090778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900" spc="510">
                <a:solidFill>
                  <a:srgbClr val="B76E22"/>
                </a:solidFill>
                <a:latin typeface="Faustina SemiBold"/>
              </a:rPr>
              <a:t>QUAY LUI TÌM </a:t>
            </a:r>
          </a:p>
          <a:p>
            <a:pPr algn="ctr">
              <a:lnSpc>
                <a:spcPts val="4680"/>
              </a:lnSpc>
            </a:pPr>
            <a:r>
              <a:rPr lang="en-US" sz="3900" spc="510">
                <a:solidFill>
                  <a:srgbClr val="B76E22"/>
                </a:solidFill>
                <a:latin typeface="Faustina SemiBold"/>
              </a:rPr>
              <a:t>01 GIẢI PHÁP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6091" y="863918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08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0277593" y="5441507"/>
            <a:ext cx="1848199" cy="193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922645" flipH="1">
            <a:off x="16188473" y="9561862"/>
            <a:ext cx="2590640" cy="144752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372530">
            <a:off x="-1450230" y="2448155"/>
            <a:ext cx="2900460" cy="22188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5037633" y="2903967"/>
            <a:ext cx="2390094" cy="5311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5037633" y="4877934"/>
            <a:ext cx="2390094" cy="53113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828249" y="891857"/>
            <a:ext cx="10459751" cy="117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509"/>
              </a:lnSpc>
            </a:pPr>
            <a:r>
              <a:rPr lang="en-US" sz="7314">
                <a:solidFill>
                  <a:srgbClr val="000000"/>
                </a:solidFill>
                <a:latin typeface="Dancing Script Bold"/>
              </a:rPr>
              <a:t>Quay lui tìm 01 giải pháp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0800000">
            <a:off x="5037633" y="9232055"/>
            <a:ext cx="2390094" cy="53113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340041" y="0"/>
            <a:ext cx="3947959" cy="1095689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 rot="-5400000">
            <a:off x="1873339" y="6594631"/>
            <a:ext cx="6338114" cy="0"/>
          </a:xfrm>
          <a:prstGeom prst="line">
            <a:avLst/>
          </a:prstGeom>
          <a:ln w="19050" cap="rnd">
            <a:solidFill>
              <a:srgbClr val="B76E2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7828249" y="4683455"/>
            <a:ext cx="10231588" cy="3638094"/>
            <a:chOff x="0" y="9525"/>
            <a:chExt cx="13642117" cy="485079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042822"/>
              <a:ext cx="13239552" cy="2817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1" lvl="1" indent="-291466">
                <a:lnSpc>
                  <a:spcPts val="432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FF1616"/>
                  </a:solidFill>
                  <a:latin typeface="Faustina Regular Bold"/>
                </a:rPr>
                <a:t>Chọn C</a:t>
              </a:r>
              <a:r>
                <a:rPr lang="en-US" sz="2700" spc="54">
                  <a:solidFill>
                    <a:srgbClr val="474747"/>
                  </a:solidFill>
                  <a:latin typeface="Faustina Regular Bold"/>
                </a:rPr>
                <a:t> bằng cách truyền tham số khi gọi đệ quy</a:t>
              </a:r>
            </a:p>
            <a:p>
              <a:pPr marL="582932" lvl="1" indent="-291466">
                <a:lnSpc>
                  <a:spcPts val="432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FF1616"/>
                  </a:solidFill>
                  <a:latin typeface="Faustina Regular Bold"/>
                </a:rPr>
                <a:t>Dò tiếp</a:t>
              </a:r>
              <a:r>
                <a:rPr lang="en-US" sz="2700" spc="54">
                  <a:solidFill>
                    <a:srgbClr val="474747"/>
                  </a:solidFill>
                  <a:latin typeface="Faustina Regular Bold"/>
                </a:rPr>
                <a:t> những trường hợp có thể còn lại tuân theo C. Nếu trong số đó chúng tìm ra được giải pháp =&gt; </a:t>
              </a:r>
              <a:r>
                <a:rPr lang="en-US" sz="2700" spc="54">
                  <a:solidFill>
                    <a:srgbClr val="FF1616"/>
                  </a:solidFill>
                  <a:latin typeface="Faustina Regular Bold"/>
                </a:rPr>
                <a:t>TRUE</a:t>
              </a:r>
            </a:p>
            <a:p>
              <a:pPr marL="582931" lvl="1" indent="-291466">
                <a:lnSpc>
                  <a:spcPts val="432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FF1616"/>
                  </a:solidFill>
                  <a:latin typeface="Faustina Regular Bold"/>
                </a:rPr>
                <a:t>Bỏ chọn C</a:t>
              </a:r>
              <a:r>
                <a:rPr lang="en-US" sz="2700" spc="54">
                  <a:solidFill>
                    <a:srgbClr val="474747"/>
                  </a:solidFill>
                  <a:latin typeface="Faustina Regular Bold"/>
                </a:rPr>
                <a:t> bằng cách đưa các thông số về trạng thái ban đầu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13642117" cy="17477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r>
                <a:rPr lang="en-US" sz="2900" spc="379">
                  <a:solidFill>
                    <a:srgbClr val="B76E22"/>
                  </a:solidFill>
                  <a:latin typeface="Faustina SemiBold Bold"/>
                </a:rPr>
                <a:t>Ngược lại: viết giải thuật xử lý trường hợp hiện tại và các trường hợp tương tự bằng đệ quy. </a:t>
              </a:r>
            </a:p>
            <a:p>
              <a:pPr>
                <a:lnSpc>
                  <a:spcPts val="3479"/>
                </a:lnSpc>
              </a:pPr>
              <a:r>
                <a:rPr lang="en-US" sz="2900" spc="379">
                  <a:solidFill>
                    <a:srgbClr val="B76E22"/>
                  </a:solidFill>
                  <a:latin typeface="Faustina SemiBold"/>
                </a:rPr>
                <a:t>Với mỗi lựa chọn </a:t>
              </a:r>
              <a:r>
                <a:rPr lang="en-US" sz="2900" spc="379">
                  <a:solidFill>
                    <a:srgbClr val="B76E22"/>
                  </a:solidFill>
                  <a:latin typeface="Faustina SemiBold Bold"/>
                </a:rPr>
                <a:t>C</a:t>
              </a:r>
              <a:r>
                <a:rPr lang="en-US" sz="2900" spc="379">
                  <a:solidFill>
                    <a:srgbClr val="B76E22"/>
                  </a:solidFill>
                  <a:latin typeface="Faustina SemiBold"/>
                </a:rPr>
                <a:t> hợp lệ cho trường hợp hiện tại.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28249" y="2622130"/>
            <a:ext cx="10106118" cy="1625938"/>
            <a:chOff x="0" y="0"/>
            <a:chExt cx="13474824" cy="216791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798222"/>
              <a:ext cx="13474824" cy="1369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1" lvl="1" indent="-291466">
                <a:lnSpc>
                  <a:spcPts val="432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474747"/>
                  </a:solidFill>
                  <a:latin typeface="Faustina Regular"/>
                </a:rPr>
                <a:t>Trường hợp  hiện tại đang xét là hợp lệ, trả về </a:t>
              </a:r>
              <a:r>
                <a:rPr lang="en-US" sz="2700" spc="54">
                  <a:solidFill>
                    <a:srgbClr val="FF1616"/>
                  </a:solidFill>
                  <a:latin typeface="Faustina Regular Bold"/>
                </a:rPr>
                <a:t>TRUE</a:t>
              </a:r>
              <a:r>
                <a:rPr lang="en-US" sz="2700" spc="54">
                  <a:solidFill>
                    <a:srgbClr val="474747"/>
                  </a:solidFill>
                  <a:latin typeface="Faustina Regular Bold"/>
                </a:rPr>
                <a:t>.</a:t>
              </a:r>
            </a:p>
            <a:p>
              <a:pPr marL="582931" lvl="1" indent="-291466">
                <a:lnSpc>
                  <a:spcPts val="432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474747"/>
                  </a:solidFill>
                  <a:latin typeface="Faustina Regular"/>
                </a:rPr>
                <a:t>Ngược lại trả về </a:t>
              </a:r>
              <a:r>
                <a:rPr lang="en-US" sz="2700" spc="54">
                  <a:solidFill>
                    <a:srgbClr val="FF1616"/>
                  </a:solidFill>
                  <a:latin typeface="Faustina Regular Bold"/>
                </a:rPr>
                <a:t>FALSE</a:t>
              </a:r>
              <a:r>
                <a:rPr lang="en-US" sz="2700" spc="54">
                  <a:solidFill>
                    <a:srgbClr val="474747"/>
                  </a:solidFill>
                  <a:latin typeface="Faustina Regular"/>
                </a:rPr>
                <a:t>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13474824" cy="57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79"/>
                </a:lnSpc>
              </a:pPr>
              <a:r>
                <a:rPr lang="en-US" sz="2900" spc="379">
                  <a:solidFill>
                    <a:srgbClr val="B76E22"/>
                  </a:solidFill>
                  <a:latin typeface="Faustina SemiBold Bold"/>
                </a:rPr>
                <a:t>Nếu không còn trường hợp nào để xét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16120" y="4248068"/>
            <a:ext cx="4666355" cy="4666355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7828249" y="8956115"/>
            <a:ext cx="10106118" cy="1083013"/>
            <a:chOff x="0" y="0"/>
            <a:chExt cx="13474824" cy="144401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798222"/>
              <a:ext cx="13474824" cy="645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700" spc="54">
                  <a:solidFill>
                    <a:srgbClr val="474747"/>
                  </a:solidFill>
                  <a:latin typeface="Faustina Regular"/>
                </a:rPr>
                <a:t>Trả về </a:t>
              </a:r>
              <a:r>
                <a:rPr lang="en-US" sz="2700" spc="54">
                  <a:solidFill>
                    <a:srgbClr val="FF1616"/>
                  </a:solidFill>
                  <a:latin typeface="Faustina Regular Bold"/>
                </a:rPr>
                <a:t>FALSE</a:t>
              </a:r>
              <a:r>
                <a:rPr lang="en-US" sz="2700" spc="54">
                  <a:solidFill>
                    <a:srgbClr val="474747"/>
                  </a:solidFill>
                  <a:latin typeface="Faustina Regular"/>
                </a:rPr>
                <a:t>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525"/>
              <a:ext cx="13474824" cy="57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79"/>
                </a:lnSpc>
              </a:pPr>
              <a:r>
                <a:rPr lang="en-US" sz="2900" spc="379">
                  <a:solidFill>
                    <a:srgbClr val="B76E22"/>
                  </a:solidFill>
                  <a:latin typeface="Faustina SemiBold Bold"/>
                </a:rPr>
                <a:t>Nếu không có giải pháp nào được tìm thấy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03211" y="1162050"/>
            <a:ext cx="5424517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317"/>
              </a:lnSpc>
            </a:pPr>
            <a:r>
              <a:rPr lang="en-US" sz="6400">
                <a:solidFill>
                  <a:srgbClr val="B76E22"/>
                </a:solidFill>
                <a:latin typeface="Faustina Regular Italics"/>
              </a:rPr>
              <a:t>Mã </a:t>
            </a:r>
            <a:r>
              <a:rPr lang="en-US" sz="6400" err="1">
                <a:solidFill>
                  <a:srgbClr val="B76E22"/>
                </a:solidFill>
                <a:latin typeface="Faustina Regular Italics"/>
              </a:rPr>
              <a:t>giả</a:t>
            </a:r>
            <a:r>
              <a:rPr lang="en-US" sz="6400">
                <a:solidFill>
                  <a:srgbClr val="B76E22"/>
                </a:solidFill>
                <a:latin typeface="Faustina Regular Italics"/>
              </a:rPr>
              <a:t> 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6091" y="863917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09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BACKTRACKING - UIT</dc:title>
  <cp:revision>2</cp:revision>
  <dcterms:created xsi:type="dcterms:W3CDTF">2006-08-16T00:00:00Z</dcterms:created>
  <dcterms:modified xsi:type="dcterms:W3CDTF">2021-06-14T09:24:54Z</dcterms:modified>
  <dc:identifier>DAEhP2pAbJY</dc:identifier>
</cp:coreProperties>
</file>